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92" r:id="rId5"/>
  </p:sldMasterIdLst>
  <p:notesMasterIdLst>
    <p:notesMasterId r:id="rId30"/>
  </p:notesMasterIdLst>
  <p:sldIdLst>
    <p:sldId id="449" r:id="rId6"/>
    <p:sldId id="555" r:id="rId7"/>
    <p:sldId id="561" r:id="rId8"/>
    <p:sldId id="565" r:id="rId9"/>
    <p:sldId id="372" r:id="rId10"/>
    <p:sldId id="380" r:id="rId11"/>
    <p:sldId id="383" r:id="rId12"/>
    <p:sldId id="562" r:id="rId13"/>
    <p:sldId id="259" r:id="rId14"/>
    <p:sldId id="426" r:id="rId15"/>
    <p:sldId id="706" r:id="rId16"/>
    <p:sldId id="707" r:id="rId17"/>
    <p:sldId id="708" r:id="rId18"/>
    <p:sldId id="709" r:id="rId19"/>
    <p:sldId id="710" r:id="rId20"/>
    <p:sldId id="711" r:id="rId21"/>
    <p:sldId id="712" r:id="rId22"/>
    <p:sldId id="713" r:id="rId23"/>
    <p:sldId id="714" r:id="rId24"/>
    <p:sldId id="715" r:id="rId25"/>
    <p:sldId id="558" r:id="rId26"/>
    <p:sldId id="568" r:id="rId27"/>
    <p:sldId id="569" r:id="rId28"/>
    <p:sldId id="564" r:id="rId29"/>
  </p:sldIdLst>
  <p:sldSz cx="24384000" cy="13716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C9F0"/>
    <a:srgbClr val="3CBACE"/>
    <a:srgbClr val="197E9F"/>
    <a:srgbClr val="F2F2F2"/>
    <a:srgbClr val="343D47"/>
    <a:srgbClr val="583282"/>
    <a:srgbClr val="000000"/>
    <a:srgbClr val="633C9E"/>
    <a:srgbClr val="197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6" autoAdjust="0"/>
    <p:restoredTop sz="94249" autoAdjust="0"/>
  </p:normalViewPr>
  <p:slideViewPr>
    <p:cSldViewPr snapToGrid="0">
      <p:cViewPr varScale="1">
        <p:scale>
          <a:sx n="35" d="100"/>
          <a:sy n="35" d="100"/>
        </p:scale>
        <p:origin x="654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1D0F6-93DD-7347-ABA1-B5F522996DED}" type="doc">
      <dgm:prSet loTypeId="urn:microsoft.com/office/officeart/2005/8/layout/default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6F2BE5E9-6721-EB44-B17F-90C9C28A49F7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10. Impacto de las humanidades</a:t>
          </a:r>
        </a:p>
      </dgm:t>
    </dgm:pt>
    <dgm:pt modelId="{B1D909F7-F86A-7A4C-B331-885618BEFCFD}" type="parTrans" cxnId="{8DBD9067-B310-8E48-B258-45180435928D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76B2BCD5-6A4D-C746-9A44-F6688E4822F9}" type="sibTrans" cxnId="{8DBD9067-B310-8E48-B258-45180435928D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69C1DAEA-26CA-9749-807B-725F0C3D03F6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9. Los “seguros” de los datos</a:t>
          </a:r>
        </a:p>
      </dgm:t>
    </dgm:pt>
    <dgm:pt modelId="{057AF665-FDA3-5142-ADCA-53865632C68B}" type="parTrans" cxnId="{190D7E9C-B197-9F47-BAE4-33ABD74DC07F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BA2333D4-09D7-A443-BC9B-E65B9B65D2E9}" type="sibTrans" cxnId="{190D7E9C-B197-9F47-BAE4-33ABD74DC07F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03484668-4FD9-0246-A0CD-6025058A7C19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8. Gobernanza de la comunidad</a:t>
          </a:r>
        </a:p>
      </dgm:t>
    </dgm:pt>
    <dgm:pt modelId="{39612FBA-DFF3-A642-8064-E07BD1E70A36}" type="parTrans" cxnId="{3735F03D-8C83-D64C-A9EA-94851B2DFF5E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0ED6BF6E-F9A4-2449-B263-22B3F772F6EA}" type="sibTrans" cxnId="{3735F03D-8C83-D64C-A9EA-94851B2DFF5E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A50715C4-0880-404D-99BE-49E7F39F7DD0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7. Debate sobre multiplicidad de nubes</a:t>
          </a:r>
        </a:p>
      </dgm:t>
    </dgm:pt>
    <dgm:pt modelId="{B4AA66A4-C221-DD4A-B0BF-8313C30A466F}" type="parTrans" cxnId="{2D494242-9A4D-B14F-8688-AB26B444AE6C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69CFD676-67E2-6047-8387-35C13F130B8A}" type="sibTrans" cxnId="{2D494242-9A4D-B14F-8688-AB26B444AE6C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AD138E10-D965-8C41-AC2B-DDE15B74D665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6. La promesa del NLP</a:t>
          </a:r>
        </a:p>
      </dgm:t>
    </dgm:pt>
    <dgm:pt modelId="{16954277-2808-494E-965E-975E08F57691}" type="parTrans" cxnId="{7B4D6E60-CF55-8148-8F84-CDEA4FF40550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6FC031DF-4D65-3047-8220-B3DEBEBC4E30}" type="sibTrans" cxnId="{7B4D6E60-CF55-8148-8F84-CDEA4FF40550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BBC39B03-7583-4347-95B4-DBA2DE971E7A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5. El auge del director de datos</a:t>
          </a:r>
        </a:p>
      </dgm:t>
    </dgm:pt>
    <dgm:pt modelId="{0C749FF3-75C5-7241-9902-49B3A80FB223}" type="parTrans" cxnId="{8882D33B-8A56-7747-956D-267F57EED24B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E7ED1F09-8364-454B-8577-D4A4876A0585}" type="sibTrans" cxnId="{8882D33B-8A56-7747-956D-267F57EED24B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8F3A1D5A-B52B-6645-9B43-DA46EC8EAFFA}">
      <dgm:prSet phldrT="[Text]"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4. </a:t>
          </a:r>
          <a:r>
            <a:rPr lang="es-ES_tradnl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IoT</a:t>
          </a:r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 + Ubicación</a:t>
          </a:r>
        </a:p>
      </dgm:t>
    </dgm:pt>
    <dgm:pt modelId="{DF680688-AF0C-2E4E-AA24-BB4E07684B89}" type="parTrans" cxnId="{CFFD2428-DE31-9E44-B9C3-2990A2F0A98C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29477440-07EE-5D4B-B965-1F004A98CE02}" type="sibTrans" cxnId="{CFFD2428-DE31-9E44-B9C3-2990A2F0A98C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F8D85E45-2A0E-914F-B71A-B50E6EA6A14E}">
      <dgm:prSet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3. No le tema a la inteligencia artificial</a:t>
          </a:r>
        </a:p>
      </dgm:t>
    </dgm:pt>
    <dgm:pt modelId="{D452A43C-25CE-8B42-A01B-F276AF22AC21}" type="parTrans" cxnId="{24BFD789-4F60-5746-803D-502097A56F89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0AB1E429-33D1-F844-BD67-6DEE8C71643D}" type="sibTrans" cxnId="{24BFD789-4F60-5746-803D-502097A56F89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BC74E9DD-AD7F-654D-9035-E761018A90BB}">
      <dgm:prSet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2. Inversión en el sector académico</a:t>
          </a:r>
        </a:p>
      </dgm:t>
    </dgm:pt>
    <dgm:pt modelId="{61A2BC6F-6699-AA4B-AEF1-2AB4CC1F1B81}" type="parTrans" cxnId="{06A59D1F-3CA4-BC4C-8B00-265B3C329B32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246E062C-C98B-A44A-B863-843048871F97}" type="sibTrans" cxnId="{06A59D1F-3CA4-BC4C-8B00-265B3C329B32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EAE2B5CE-FC13-FB41-9947-270806D7B35D}">
      <dgm:prSet/>
      <dgm:spPr/>
      <dgm:t>
        <a:bodyPr/>
        <a:lstStyle/>
        <a:p>
          <a:r>
            <a:rPr lang="es-ES_tradnl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rPr>
            <a:t>1. El rol del ingeniero de datos</a:t>
          </a:r>
        </a:p>
      </dgm:t>
    </dgm:pt>
    <dgm:pt modelId="{9F7A1C91-3BA3-E24C-8DEB-1359F5336478}" type="parTrans" cxnId="{D0A37AAF-4E05-7840-A5D7-AAA25C73D54D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5C49232C-4019-6442-9EF2-ADB172D2F77F}" type="sibTrans" cxnId="{D0A37AAF-4E05-7840-A5D7-AAA25C73D54D}">
      <dgm:prSet/>
      <dgm:spPr/>
      <dgm:t>
        <a:bodyPr/>
        <a:lstStyle/>
        <a:p>
          <a:endParaRPr lang="es-ES_tradnl" noProof="0" dirty="0">
            <a:latin typeface="Impact" panose="020B0806030902050204" pitchFamily="34" charset="0"/>
          </a:endParaRPr>
        </a:p>
      </dgm:t>
    </dgm:pt>
    <dgm:pt modelId="{D2B95F60-0BE9-8749-BA30-F1BC625E47AA}" type="pres">
      <dgm:prSet presAssocID="{07A1D0F6-93DD-7347-ABA1-B5F522996D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4F0CF3F-734A-1247-B7D7-028428F764E6}" type="pres">
      <dgm:prSet presAssocID="{6F2BE5E9-6721-EB44-B17F-90C9C28A49F7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4D3D0EF-82DE-CD40-87B1-D8819A6B36A5}" type="pres">
      <dgm:prSet presAssocID="{76B2BCD5-6A4D-C746-9A44-F6688E4822F9}" presName="sibTrans" presStyleCnt="0"/>
      <dgm:spPr/>
    </dgm:pt>
    <dgm:pt modelId="{5C466213-9880-064E-8292-0D09C854C406}" type="pres">
      <dgm:prSet presAssocID="{69C1DAEA-26CA-9749-807B-725F0C3D03F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29A1DF9-D346-7349-988E-72663D7847AD}" type="pres">
      <dgm:prSet presAssocID="{BA2333D4-09D7-A443-BC9B-E65B9B65D2E9}" presName="sibTrans" presStyleCnt="0"/>
      <dgm:spPr/>
    </dgm:pt>
    <dgm:pt modelId="{001B9A65-1FC6-8541-87C9-17F2BB5855CE}" type="pres">
      <dgm:prSet presAssocID="{03484668-4FD9-0246-A0CD-6025058A7C19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879195-9C7D-6A47-A4A9-685C7985CA14}" type="pres">
      <dgm:prSet presAssocID="{0ED6BF6E-F9A4-2449-B263-22B3F772F6EA}" presName="sibTrans" presStyleCnt="0"/>
      <dgm:spPr/>
    </dgm:pt>
    <dgm:pt modelId="{6CD0BE3D-B732-984C-88B1-08BECE5193E6}" type="pres">
      <dgm:prSet presAssocID="{A50715C4-0880-404D-99BE-49E7F39F7DD0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1D8569E-B1A5-B649-9635-A823531A3C6E}" type="pres">
      <dgm:prSet presAssocID="{69CFD676-67E2-6047-8387-35C13F130B8A}" presName="sibTrans" presStyleCnt="0"/>
      <dgm:spPr/>
    </dgm:pt>
    <dgm:pt modelId="{BA05FF46-A8CE-7744-8AA3-A82C4B91FC34}" type="pres">
      <dgm:prSet presAssocID="{AD138E10-D965-8C41-AC2B-DDE15B74D665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68DC2C9-1D31-0748-B057-609372F01240}" type="pres">
      <dgm:prSet presAssocID="{6FC031DF-4D65-3047-8220-B3DEBEBC4E30}" presName="sibTrans" presStyleCnt="0"/>
      <dgm:spPr/>
    </dgm:pt>
    <dgm:pt modelId="{9E156983-BD8C-F14E-AA13-701784F0079D}" type="pres">
      <dgm:prSet presAssocID="{BBC39B03-7583-4347-95B4-DBA2DE971E7A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B3816D3-85CF-C341-B86F-7E76E01BF5E7}" type="pres">
      <dgm:prSet presAssocID="{E7ED1F09-8364-454B-8577-D4A4876A0585}" presName="sibTrans" presStyleCnt="0"/>
      <dgm:spPr/>
    </dgm:pt>
    <dgm:pt modelId="{76C15A9C-6F77-264F-A7B0-DF6DB6AD6FBC}" type="pres">
      <dgm:prSet presAssocID="{8F3A1D5A-B52B-6645-9B43-DA46EC8EAFFA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F8DE08-7089-5B40-A404-CF3FE54B10F8}" type="pres">
      <dgm:prSet presAssocID="{29477440-07EE-5D4B-B965-1F004A98CE02}" presName="sibTrans" presStyleCnt="0"/>
      <dgm:spPr/>
    </dgm:pt>
    <dgm:pt modelId="{C4F1048E-9F8A-0E4A-90C1-957C1E21743D}" type="pres">
      <dgm:prSet presAssocID="{F8D85E45-2A0E-914F-B71A-B50E6EA6A14E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9B3B3D-06F9-9949-B584-05F6FA445C24}" type="pres">
      <dgm:prSet presAssocID="{0AB1E429-33D1-F844-BD67-6DEE8C71643D}" presName="sibTrans" presStyleCnt="0"/>
      <dgm:spPr/>
    </dgm:pt>
    <dgm:pt modelId="{DABE094D-E6FE-154C-8519-F3C506D8602E}" type="pres">
      <dgm:prSet presAssocID="{BC74E9DD-AD7F-654D-9035-E761018A90BB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866F8B5-439D-614D-89F6-0103356258BF}" type="pres">
      <dgm:prSet presAssocID="{246E062C-C98B-A44A-B863-843048871F97}" presName="sibTrans" presStyleCnt="0"/>
      <dgm:spPr/>
    </dgm:pt>
    <dgm:pt modelId="{935C9471-B483-1248-9338-3B27A8C47863}" type="pres">
      <dgm:prSet presAssocID="{EAE2B5CE-FC13-FB41-9947-270806D7B35D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6602C7C-AF71-8849-A431-A48D4D4F382A}" type="presOf" srcId="{BBC39B03-7583-4347-95B4-DBA2DE971E7A}" destId="{9E156983-BD8C-F14E-AA13-701784F0079D}" srcOrd="0" destOrd="0" presId="urn:microsoft.com/office/officeart/2005/8/layout/default"/>
    <dgm:cxn modelId="{7987EF7F-F152-5746-9EC4-435F2C33A02F}" type="presOf" srcId="{69C1DAEA-26CA-9749-807B-725F0C3D03F6}" destId="{5C466213-9880-064E-8292-0D09C854C406}" srcOrd="0" destOrd="0" presId="urn:microsoft.com/office/officeart/2005/8/layout/default"/>
    <dgm:cxn modelId="{CFFD2428-DE31-9E44-B9C3-2990A2F0A98C}" srcId="{07A1D0F6-93DD-7347-ABA1-B5F522996DED}" destId="{8F3A1D5A-B52B-6645-9B43-DA46EC8EAFFA}" srcOrd="6" destOrd="0" parTransId="{DF680688-AF0C-2E4E-AA24-BB4E07684B89}" sibTransId="{29477440-07EE-5D4B-B965-1F004A98CE02}"/>
    <dgm:cxn modelId="{D0A37AAF-4E05-7840-A5D7-AAA25C73D54D}" srcId="{07A1D0F6-93DD-7347-ABA1-B5F522996DED}" destId="{EAE2B5CE-FC13-FB41-9947-270806D7B35D}" srcOrd="9" destOrd="0" parTransId="{9F7A1C91-3BA3-E24C-8DEB-1359F5336478}" sibTransId="{5C49232C-4019-6442-9EF2-ADB172D2F77F}"/>
    <dgm:cxn modelId="{8882D33B-8A56-7747-956D-267F57EED24B}" srcId="{07A1D0F6-93DD-7347-ABA1-B5F522996DED}" destId="{BBC39B03-7583-4347-95B4-DBA2DE971E7A}" srcOrd="5" destOrd="0" parTransId="{0C749FF3-75C5-7241-9902-49B3A80FB223}" sibTransId="{E7ED1F09-8364-454B-8577-D4A4876A0585}"/>
    <dgm:cxn modelId="{AD3247D0-F9BC-C642-B320-A1FA762A30F0}" type="presOf" srcId="{F8D85E45-2A0E-914F-B71A-B50E6EA6A14E}" destId="{C4F1048E-9F8A-0E4A-90C1-957C1E21743D}" srcOrd="0" destOrd="0" presId="urn:microsoft.com/office/officeart/2005/8/layout/default"/>
    <dgm:cxn modelId="{3735F03D-8C83-D64C-A9EA-94851B2DFF5E}" srcId="{07A1D0F6-93DD-7347-ABA1-B5F522996DED}" destId="{03484668-4FD9-0246-A0CD-6025058A7C19}" srcOrd="2" destOrd="0" parTransId="{39612FBA-DFF3-A642-8064-E07BD1E70A36}" sibTransId="{0ED6BF6E-F9A4-2449-B263-22B3F772F6EA}"/>
    <dgm:cxn modelId="{06A59D1F-3CA4-BC4C-8B00-265B3C329B32}" srcId="{07A1D0F6-93DD-7347-ABA1-B5F522996DED}" destId="{BC74E9DD-AD7F-654D-9035-E761018A90BB}" srcOrd="8" destOrd="0" parTransId="{61A2BC6F-6699-AA4B-AEF1-2AB4CC1F1B81}" sibTransId="{246E062C-C98B-A44A-B863-843048871F97}"/>
    <dgm:cxn modelId="{190D7E9C-B197-9F47-BAE4-33ABD74DC07F}" srcId="{07A1D0F6-93DD-7347-ABA1-B5F522996DED}" destId="{69C1DAEA-26CA-9749-807B-725F0C3D03F6}" srcOrd="1" destOrd="0" parTransId="{057AF665-FDA3-5142-ADCA-53865632C68B}" sibTransId="{BA2333D4-09D7-A443-BC9B-E65B9B65D2E9}"/>
    <dgm:cxn modelId="{24BFD789-4F60-5746-803D-502097A56F89}" srcId="{07A1D0F6-93DD-7347-ABA1-B5F522996DED}" destId="{F8D85E45-2A0E-914F-B71A-B50E6EA6A14E}" srcOrd="7" destOrd="0" parTransId="{D452A43C-25CE-8B42-A01B-F276AF22AC21}" sibTransId="{0AB1E429-33D1-F844-BD67-6DEE8C71643D}"/>
    <dgm:cxn modelId="{D7E19F0E-F0E9-4143-B5DD-1D6AEA2464FE}" type="presOf" srcId="{07A1D0F6-93DD-7347-ABA1-B5F522996DED}" destId="{D2B95F60-0BE9-8749-BA30-F1BC625E47AA}" srcOrd="0" destOrd="0" presId="urn:microsoft.com/office/officeart/2005/8/layout/default"/>
    <dgm:cxn modelId="{7B369385-BCC5-8341-B221-BB3B0580E780}" type="presOf" srcId="{EAE2B5CE-FC13-FB41-9947-270806D7B35D}" destId="{935C9471-B483-1248-9338-3B27A8C47863}" srcOrd="0" destOrd="0" presId="urn:microsoft.com/office/officeart/2005/8/layout/default"/>
    <dgm:cxn modelId="{FC70A00D-939F-6A43-B0EC-912D52995AA4}" type="presOf" srcId="{6F2BE5E9-6721-EB44-B17F-90C9C28A49F7}" destId="{34F0CF3F-734A-1247-B7D7-028428F764E6}" srcOrd="0" destOrd="0" presId="urn:microsoft.com/office/officeart/2005/8/layout/default"/>
    <dgm:cxn modelId="{A8378AFD-6141-2F48-B92A-435AFE4ACD27}" type="presOf" srcId="{BC74E9DD-AD7F-654D-9035-E761018A90BB}" destId="{DABE094D-E6FE-154C-8519-F3C506D8602E}" srcOrd="0" destOrd="0" presId="urn:microsoft.com/office/officeart/2005/8/layout/default"/>
    <dgm:cxn modelId="{7B4D6E60-CF55-8148-8F84-CDEA4FF40550}" srcId="{07A1D0F6-93DD-7347-ABA1-B5F522996DED}" destId="{AD138E10-D965-8C41-AC2B-DDE15B74D665}" srcOrd="4" destOrd="0" parTransId="{16954277-2808-494E-965E-975E08F57691}" sibTransId="{6FC031DF-4D65-3047-8220-B3DEBEBC4E30}"/>
    <dgm:cxn modelId="{A1E96A9B-CE08-184C-89A8-709BB1A61CF1}" type="presOf" srcId="{A50715C4-0880-404D-99BE-49E7F39F7DD0}" destId="{6CD0BE3D-B732-984C-88B1-08BECE5193E6}" srcOrd="0" destOrd="0" presId="urn:microsoft.com/office/officeart/2005/8/layout/default"/>
    <dgm:cxn modelId="{2D494242-9A4D-B14F-8688-AB26B444AE6C}" srcId="{07A1D0F6-93DD-7347-ABA1-B5F522996DED}" destId="{A50715C4-0880-404D-99BE-49E7F39F7DD0}" srcOrd="3" destOrd="0" parTransId="{B4AA66A4-C221-DD4A-B0BF-8313C30A466F}" sibTransId="{69CFD676-67E2-6047-8387-35C13F130B8A}"/>
    <dgm:cxn modelId="{EA6E2950-0D9E-2742-8103-9B86D531B632}" type="presOf" srcId="{03484668-4FD9-0246-A0CD-6025058A7C19}" destId="{001B9A65-1FC6-8541-87C9-17F2BB5855CE}" srcOrd="0" destOrd="0" presId="urn:microsoft.com/office/officeart/2005/8/layout/default"/>
    <dgm:cxn modelId="{746F5F82-D1B0-754E-9E64-14DB2F31C36E}" type="presOf" srcId="{AD138E10-D965-8C41-AC2B-DDE15B74D665}" destId="{BA05FF46-A8CE-7744-8AA3-A82C4B91FC34}" srcOrd="0" destOrd="0" presId="urn:microsoft.com/office/officeart/2005/8/layout/default"/>
    <dgm:cxn modelId="{8DBD9067-B310-8E48-B258-45180435928D}" srcId="{07A1D0F6-93DD-7347-ABA1-B5F522996DED}" destId="{6F2BE5E9-6721-EB44-B17F-90C9C28A49F7}" srcOrd="0" destOrd="0" parTransId="{B1D909F7-F86A-7A4C-B331-885618BEFCFD}" sibTransId="{76B2BCD5-6A4D-C746-9A44-F6688E4822F9}"/>
    <dgm:cxn modelId="{7B4E8C13-6C9B-FF49-B87C-9D351D9D974B}" type="presOf" srcId="{8F3A1D5A-B52B-6645-9B43-DA46EC8EAFFA}" destId="{76C15A9C-6F77-264F-A7B0-DF6DB6AD6FBC}" srcOrd="0" destOrd="0" presId="urn:microsoft.com/office/officeart/2005/8/layout/default"/>
    <dgm:cxn modelId="{FEFA9ED2-BE70-E141-943C-83A1874CCE74}" type="presParOf" srcId="{D2B95F60-0BE9-8749-BA30-F1BC625E47AA}" destId="{34F0CF3F-734A-1247-B7D7-028428F764E6}" srcOrd="0" destOrd="0" presId="urn:microsoft.com/office/officeart/2005/8/layout/default"/>
    <dgm:cxn modelId="{0BBCC3F0-D5E5-784F-B3AA-EAF74C9000C1}" type="presParOf" srcId="{D2B95F60-0BE9-8749-BA30-F1BC625E47AA}" destId="{04D3D0EF-82DE-CD40-87B1-D8819A6B36A5}" srcOrd="1" destOrd="0" presId="urn:microsoft.com/office/officeart/2005/8/layout/default"/>
    <dgm:cxn modelId="{D0E2EBA1-E39F-7F40-B71E-ECF95FF8C200}" type="presParOf" srcId="{D2B95F60-0BE9-8749-BA30-F1BC625E47AA}" destId="{5C466213-9880-064E-8292-0D09C854C406}" srcOrd="2" destOrd="0" presId="urn:microsoft.com/office/officeart/2005/8/layout/default"/>
    <dgm:cxn modelId="{133BC8A3-27F3-3744-849B-92F592731DFF}" type="presParOf" srcId="{D2B95F60-0BE9-8749-BA30-F1BC625E47AA}" destId="{729A1DF9-D346-7349-988E-72663D7847AD}" srcOrd="3" destOrd="0" presId="urn:microsoft.com/office/officeart/2005/8/layout/default"/>
    <dgm:cxn modelId="{DAF1970D-33A3-F34F-B25F-F6A5F84EABB9}" type="presParOf" srcId="{D2B95F60-0BE9-8749-BA30-F1BC625E47AA}" destId="{001B9A65-1FC6-8541-87C9-17F2BB5855CE}" srcOrd="4" destOrd="0" presId="urn:microsoft.com/office/officeart/2005/8/layout/default"/>
    <dgm:cxn modelId="{0D8154D4-787F-9D49-A1F2-DC3616ED671E}" type="presParOf" srcId="{D2B95F60-0BE9-8749-BA30-F1BC625E47AA}" destId="{D8879195-9C7D-6A47-A4A9-685C7985CA14}" srcOrd="5" destOrd="0" presId="urn:microsoft.com/office/officeart/2005/8/layout/default"/>
    <dgm:cxn modelId="{EF3C1649-DC1F-554D-AD07-30F7E5032C37}" type="presParOf" srcId="{D2B95F60-0BE9-8749-BA30-F1BC625E47AA}" destId="{6CD0BE3D-B732-984C-88B1-08BECE5193E6}" srcOrd="6" destOrd="0" presId="urn:microsoft.com/office/officeart/2005/8/layout/default"/>
    <dgm:cxn modelId="{2EBFE64E-541F-F44F-9EAD-BFA1B396FD4E}" type="presParOf" srcId="{D2B95F60-0BE9-8749-BA30-F1BC625E47AA}" destId="{61D8569E-B1A5-B649-9635-A823531A3C6E}" srcOrd="7" destOrd="0" presId="urn:microsoft.com/office/officeart/2005/8/layout/default"/>
    <dgm:cxn modelId="{211503B8-4DC7-9043-A125-14DE607073F5}" type="presParOf" srcId="{D2B95F60-0BE9-8749-BA30-F1BC625E47AA}" destId="{BA05FF46-A8CE-7744-8AA3-A82C4B91FC34}" srcOrd="8" destOrd="0" presId="urn:microsoft.com/office/officeart/2005/8/layout/default"/>
    <dgm:cxn modelId="{43A17F28-67C7-1F42-8CAA-6E445C733B3D}" type="presParOf" srcId="{D2B95F60-0BE9-8749-BA30-F1BC625E47AA}" destId="{368DC2C9-1D31-0748-B057-609372F01240}" srcOrd="9" destOrd="0" presId="urn:microsoft.com/office/officeart/2005/8/layout/default"/>
    <dgm:cxn modelId="{BB0A99E9-F58A-1C4D-8AFB-BF32339D0870}" type="presParOf" srcId="{D2B95F60-0BE9-8749-BA30-F1BC625E47AA}" destId="{9E156983-BD8C-F14E-AA13-701784F0079D}" srcOrd="10" destOrd="0" presId="urn:microsoft.com/office/officeart/2005/8/layout/default"/>
    <dgm:cxn modelId="{9D1688D0-7881-9C4D-9164-332655B66085}" type="presParOf" srcId="{D2B95F60-0BE9-8749-BA30-F1BC625E47AA}" destId="{BB3816D3-85CF-C341-B86F-7E76E01BF5E7}" srcOrd="11" destOrd="0" presId="urn:microsoft.com/office/officeart/2005/8/layout/default"/>
    <dgm:cxn modelId="{BFC87A80-AAE6-5046-9A55-783885BE205A}" type="presParOf" srcId="{D2B95F60-0BE9-8749-BA30-F1BC625E47AA}" destId="{76C15A9C-6F77-264F-A7B0-DF6DB6AD6FBC}" srcOrd="12" destOrd="0" presId="urn:microsoft.com/office/officeart/2005/8/layout/default"/>
    <dgm:cxn modelId="{9E4CFF95-E148-0B41-9180-42BC97F6992B}" type="presParOf" srcId="{D2B95F60-0BE9-8749-BA30-F1BC625E47AA}" destId="{4CF8DE08-7089-5B40-A404-CF3FE54B10F8}" srcOrd="13" destOrd="0" presId="urn:microsoft.com/office/officeart/2005/8/layout/default"/>
    <dgm:cxn modelId="{28869800-BA55-A441-88B1-5A286BAF8552}" type="presParOf" srcId="{D2B95F60-0BE9-8749-BA30-F1BC625E47AA}" destId="{C4F1048E-9F8A-0E4A-90C1-957C1E21743D}" srcOrd="14" destOrd="0" presId="urn:microsoft.com/office/officeart/2005/8/layout/default"/>
    <dgm:cxn modelId="{855B671D-72E2-C54B-A278-0181D9098EB0}" type="presParOf" srcId="{D2B95F60-0BE9-8749-BA30-F1BC625E47AA}" destId="{FF9B3B3D-06F9-9949-B584-05F6FA445C24}" srcOrd="15" destOrd="0" presId="urn:microsoft.com/office/officeart/2005/8/layout/default"/>
    <dgm:cxn modelId="{E4306A76-82A2-0C4F-A62C-894584AF1A70}" type="presParOf" srcId="{D2B95F60-0BE9-8749-BA30-F1BC625E47AA}" destId="{DABE094D-E6FE-154C-8519-F3C506D8602E}" srcOrd="16" destOrd="0" presId="urn:microsoft.com/office/officeart/2005/8/layout/default"/>
    <dgm:cxn modelId="{BBB57788-B79C-164F-96DB-03F6E41937F0}" type="presParOf" srcId="{D2B95F60-0BE9-8749-BA30-F1BC625E47AA}" destId="{F866F8B5-439D-614D-89F6-0103356258BF}" srcOrd="17" destOrd="0" presId="urn:microsoft.com/office/officeart/2005/8/layout/default"/>
    <dgm:cxn modelId="{B5E8B974-1296-4B49-90D9-30C9C89DA291}" type="presParOf" srcId="{D2B95F60-0BE9-8749-BA30-F1BC625E47AA}" destId="{935C9471-B483-1248-9338-3B27A8C47863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65737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897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7625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44388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7570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81508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26036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695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400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861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123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Data Insights Summit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10/18/2018 10:47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Arial" pitchFamily="34" charset="0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2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30769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72055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127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6045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452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870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5005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4211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7744" indent="-237744">
              <a:buClr>
                <a:srgbClr val="007FA3"/>
              </a:buClr>
              <a:buSzPct val="25000"/>
              <a:defRPr sz="3200"/>
            </a:lvl1pPr>
            <a:lvl2pPr marL="1139826" indent="-571500">
              <a:buClr>
                <a:srgbClr val="007FA3"/>
              </a:buClr>
              <a:defRPr sz="3200"/>
            </a:lvl2pPr>
            <a:lvl3pPr>
              <a:buClr>
                <a:srgbClr val="007FA3"/>
              </a:buClr>
              <a:defRPr sz="3200"/>
            </a:lvl3pPr>
            <a:lvl4pPr>
              <a:buClr>
                <a:srgbClr val="007FA3"/>
              </a:buClr>
              <a:defRPr sz="3200"/>
            </a:lvl4pPr>
            <a:lvl5pPr>
              <a:buClr>
                <a:srgbClr val="007FA3"/>
              </a:buClr>
              <a:defRPr sz="3200"/>
            </a:lvl5pPr>
            <a:lvl6pPr>
              <a:buClr>
                <a:srgbClr val="007FA3"/>
              </a:buClr>
              <a:defRPr sz="3200"/>
            </a:lvl6pPr>
            <a:lvl7pPr>
              <a:buClr>
                <a:srgbClr val="007FA3"/>
              </a:buClr>
              <a:defRPr sz="3200"/>
            </a:lvl7pPr>
            <a:lvl8pPr>
              <a:buClr>
                <a:srgbClr val="007FA3"/>
              </a:buClr>
              <a:defRPr sz="3200"/>
            </a:lvl8pPr>
            <a:lvl9pPr>
              <a:buClr>
                <a:srgbClr val="007FA3"/>
              </a:buCl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CAF1-0208-4405-A32A-F23B5FAFB0D9}" type="datetime1">
              <a:rPr lang="en-US" smtClean="0"/>
              <a:t>10/18/2018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1" y="12827423"/>
            <a:ext cx="10160003" cy="431378"/>
          </a:xfrm>
        </p:spPr>
        <p:txBody>
          <a:bodyPr/>
          <a:lstStyle/>
          <a:p>
            <a:pPr algn="ctr"/>
            <a:r>
              <a:rPr lang="en-US" sz="2800" dirty="0"/>
              <a:t>Slide 1-</a:t>
            </a:r>
            <a:fld id="{2BD8762A-74DD-4817-BB8F-2B80D0366293}" type="slidenum">
              <a:rPr lang="en-US" sz="2800" smtClean="0"/>
              <a:t>‹Nº›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757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584" y="12344401"/>
            <a:ext cx="22920960" cy="470926"/>
          </a:xfrm>
        </p:spPr>
        <p:txBody>
          <a:bodyPr/>
          <a:lstStyle/>
          <a:p>
            <a:r>
              <a:rPr lang="en-US" dirty="0"/>
              <a:t>Slide # of total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6895235" y="226144"/>
            <a:ext cx="5689600" cy="365760"/>
          </a:xfrm>
        </p:spPr>
        <p:txBody>
          <a:bodyPr/>
          <a:lstStyle/>
          <a:p>
            <a:fld id="{52CFFBEE-16A9-462C-8F21-0D450D176246}" type="datetime1">
              <a:rPr lang="en-US" smtClean="0"/>
              <a:t>10/18/2018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84834" y="226144"/>
            <a:ext cx="1471421" cy="36576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5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8B2AD-7342-4480-925F-4F84821B4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887012-BF49-4382-A5DE-2DF90F4CE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74691-54AE-482F-A989-6D0FC9CA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EED660-3E48-4311-9147-4E8D7A31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8E16F4-6094-495D-9B70-5C79A267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155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0B75C-AA19-440B-93EA-AEF68878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0446ED-8B3E-4EE2-BC1C-59A9A4E3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3939A6-22A0-4CFD-AA2D-D249F978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FBEE-16A9-462C-8F21-0D450D176246}" type="datetime1">
              <a:rPr lang="en-US" smtClean="0"/>
              <a:t>10/18/2018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7C181D-C654-4A2A-80DE-977D0BA0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# of total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43425-3FFC-4D80-9B75-34DB2517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6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F1FF5-26E8-4D6B-B10D-50AF6883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FFBED7-D29E-41F5-8504-712DA295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7B780C-93E6-49A0-992E-9BF4EB55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D420B1-0C11-4575-81F1-D9BD889D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C3C8-580C-4A0F-B52F-AFF05C38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909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6D4BE-F9C0-474A-A292-6A054AC0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34EF80-121B-478C-A6C8-A3988AD91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4A6F6F-2D96-494C-B0ED-B477165A9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AFD4D2-626D-4509-80AE-C095148C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76E4A6-4C25-4C63-A11A-B8677E5D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44CBA1-C204-4940-9E63-DE4E986C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0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B226D-5B9A-42A8-A87B-12BF3657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1F472D-B79B-494C-B0ED-7CDFD720A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702804-7B04-45DB-A9BB-4D8B88E04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BA499-2A1E-46AC-8A75-5537CEB4B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36FF3B-03E8-4F85-AEA7-9DAC039BE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896730-2B71-4794-A431-4828C4D16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ED0E5E-C6B2-4DF1-9601-A1C08A16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3D08BB-B423-40CB-A01B-ED093654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02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877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ADEF76-266B-45EB-97DB-961D4C71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5E84B7-8783-4226-9F83-683DFF43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A64EA2C-2497-4B0C-AB31-327682A9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AFB341-4C4B-46E0-91EF-FF20C891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0287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E89F28-6091-4609-B04B-307D619A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3F46-CEDE-44E5-AC3B-EB2F173C259F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7F1575-DB67-495C-8431-61479C62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083CF5-556B-4ABF-9EC9-A1B4610C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A898-BF64-42B1-B233-D747382B06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860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F22046-9B21-426B-A4B5-359ADC7C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40A444-B6D5-423C-9115-27EFD87B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5EC4BC-8C5A-4B38-A63E-7C139A0D3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D538BA-E77F-4EB9-9E4E-B30639A7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0FDCD-D1BC-488E-B614-2FF43A57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98AACE-1932-4FC1-85FE-91745CBD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444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BE45CC-C1AE-4B97-B3B4-E84021EB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5384F9-FF09-42A2-9A06-202312366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856CD0-E6FC-469F-A7F5-02125FCA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FB437B-0A07-46CD-9092-64A22283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17FB5C-F463-4FA2-93D8-339F19AA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AC13CA-243D-4CCE-8744-A22EBC3A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7276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DD55D-7A6C-412B-B4B6-E2BBA22B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4EA215-E664-4D44-9D40-D7AA89CB3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B5FFA9-936C-40F9-AE63-0B074FEC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BF75EB-50E4-49D9-811E-CFB106E6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51D2AC-E023-4557-8B20-886A67AE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454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DA0C4E-DFE7-4FC1-AD1F-0C992024C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89651E-F992-4876-948C-6D9D48FCF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DB5661-BF44-4CFF-A833-9C03B298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2C053-4841-4720-911A-685456BA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956DD-70C2-4AC7-94C0-65D53719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6452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7744" indent="-237744">
              <a:buClr>
                <a:srgbClr val="007FA3"/>
              </a:buClr>
              <a:buSzPct val="25000"/>
              <a:defRPr sz="3200"/>
            </a:lvl1pPr>
            <a:lvl2pPr marL="1139826" indent="-571500">
              <a:buClr>
                <a:srgbClr val="007FA3"/>
              </a:buClr>
              <a:defRPr sz="3200"/>
            </a:lvl2pPr>
            <a:lvl3pPr>
              <a:buClr>
                <a:srgbClr val="007FA3"/>
              </a:buClr>
              <a:defRPr sz="3200"/>
            </a:lvl3pPr>
            <a:lvl4pPr>
              <a:buClr>
                <a:srgbClr val="007FA3"/>
              </a:buClr>
              <a:defRPr sz="3200"/>
            </a:lvl4pPr>
            <a:lvl5pPr>
              <a:buClr>
                <a:srgbClr val="007FA3"/>
              </a:buClr>
              <a:defRPr sz="3200"/>
            </a:lvl5pPr>
            <a:lvl6pPr>
              <a:buClr>
                <a:srgbClr val="007FA3"/>
              </a:buClr>
              <a:defRPr sz="3200"/>
            </a:lvl6pPr>
            <a:lvl7pPr>
              <a:buClr>
                <a:srgbClr val="007FA3"/>
              </a:buClr>
              <a:defRPr sz="3200"/>
            </a:lvl7pPr>
            <a:lvl8pPr>
              <a:buClr>
                <a:srgbClr val="007FA3"/>
              </a:buClr>
              <a:defRPr sz="3200"/>
            </a:lvl8pPr>
            <a:lvl9pPr>
              <a:buClr>
                <a:srgbClr val="007FA3"/>
              </a:buCl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CAF1-0208-4405-A32A-F23B5FAFB0D9}" type="datetime1">
              <a:rPr lang="en-US" smtClean="0"/>
              <a:t>10/18/2018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1" y="12827423"/>
            <a:ext cx="10160003" cy="431378"/>
          </a:xfrm>
        </p:spPr>
        <p:txBody>
          <a:bodyPr/>
          <a:lstStyle/>
          <a:p>
            <a:pPr algn="ctr"/>
            <a:r>
              <a:rPr lang="en-US" sz="2800" dirty="0"/>
              <a:t>Slide 1-</a:t>
            </a:r>
            <a:fld id="{2BD8762A-74DD-4817-BB8F-2B80D0366293}" type="slidenum">
              <a:rPr lang="en-US" sz="2800" smtClean="0"/>
              <a:t>‹Nº›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2420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846634" y="801222"/>
            <a:ext cx="18988112" cy="1767372"/>
          </a:xfrm>
        </p:spPr>
        <p:txBody>
          <a:bodyPr>
            <a:noAutofit/>
          </a:bodyPr>
          <a:lstStyle>
            <a:lvl1pPr algn="l">
              <a:defRPr sz="6400" baseline="0">
                <a:solidFill>
                  <a:srgbClr val="3D8AC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7399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14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23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667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7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679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771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424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62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9" r:id="rId12"/>
    <p:sldLayoutId id="2147483690" r:id="rId13"/>
    <p:sldLayoutId id="2147483691" r:id="rId1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6FBD8E-91DB-415A-AA97-D2A7EFB7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2D8270-9D16-4C6E-AA14-258DD44B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56518E-55A7-4D2F-BE99-C8FE2ED58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C9B95-FD05-4219-A426-E86F8300D7FC}" type="datetimeFigureOut">
              <a:rPr lang="es-CO" smtClean="0"/>
              <a:t>18/10/2018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F9ABA3-FE45-4CB7-8A5B-6A3C708AE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FAC467-FAD5-4174-BA38-88831053C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787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mailto:oaguilar@analytilkus.com" TargetMode="External"/><Relationship Id="rId4" Type="http://schemas.openxmlformats.org/officeDocument/2006/relationships/hyperlink" Target="mailto:cleon@mintic.gov.c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5699" b="18395"/>
          <a:stretch/>
        </p:blipFill>
        <p:spPr>
          <a:xfrm>
            <a:off x="-29213" y="-1"/>
            <a:ext cx="24413213" cy="1374666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67043F8-2381-E349-9CAF-4ACFCC4B7CE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hape 99"/>
          <p:cNvSpPr>
            <a:spLocks noChangeArrowheads="1"/>
          </p:cNvSpPr>
          <p:nvPr/>
        </p:nvSpPr>
        <p:spPr bwMode="auto">
          <a:xfrm>
            <a:off x="3689349" y="3977821"/>
            <a:ext cx="157845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74" tIns="142874" rIns="142874" bIns="142874" anchor="ctr">
            <a:spAutoFit/>
          </a:bodyPr>
          <a:lstStyle>
            <a:lvl1pPr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es-ES_tradnl" altLang="es-ES_tradnl" sz="14300" b="1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  <a:sym typeface="BebasNeueBold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43A598C5-AA86-574A-84E5-8764835A2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16200000" flipV="1">
            <a:off x="-2951342" y="2855722"/>
            <a:ext cx="13937897" cy="803521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CED3033-7944-9B4D-AF18-AB3D4BE55B6E}"/>
              </a:ext>
            </a:extLst>
          </p:cNvPr>
          <p:cNvSpPr/>
          <p:nvPr/>
        </p:nvSpPr>
        <p:spPr>
          <a:xfrm>
            <a:off x="-29213" y="13139379"/>
            <a:ext cx="24413213" cy="607287"/>
          </a:xfrm>
          <a:prstGeom prst="rect">
            <a:avLst/>
          </a:prstGeom>
          <a:solidFill>
            <a:srgbClr val="49B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D37FCE6-23BF-9F4F-9EF1-FC5E9B04C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36" y="10750390"/>
            <a:ext cx="12474874" cy="203954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D064061-52BE-D544-993F-9152739B806D}"/>
              </a:ext>
            </a:extLst>
          </p:cNvPr>
          <p:cNvSpPr txBox="1"/>
          <p:nvPr/>
        </p:nvSpPr>
        <p:spPr>
          <a:xfrm rot="16200000">
            <a:off x="-403315" y="372649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</a:rPr>
              <a:t>Foto:freepik</a:t>
            </a:r>
            <a:endParaRPr lang="es-ES_tradnl" sz="1400" dirty="0">
              <a:solidFill>
                <a:schemeClr val="bg1"/>
              </a:solidFill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A247EB22-2B56-EA40-A641-63BBE4F03777}"/>
              </a:ext>
            </a:extLst>
          </p:cNvPr>
          <p:cNvGrpSpPr/>
          <p:nvPr/>
        </p:nvGrpSpPr>
        <p:grpSpPr>
          <a:xfrm>
            <a:off x="9498937" y="1539409"/>
            <a:ext cx="14385010" cy="9286477"/>
            <a:chOff x="11740897" y="1830513"/>
            <a:chExt cx="11461544" cy="7399184"/>
          </a:xfrm>
        </p:grpSpPr>
        <p:sp>
          <p:nvSpPr>
            <p:cNvPr id="24" name="Shape 99">
              <a:extLst>
                <a:ext uri="{FF2B5EF4-FFF2-40B4-BE49-F238E27FC236}">
                  <a16:creationId xmlns:a16="http://schemas.microsoft.com/office/drawing/2014/main" xmlns="" id="{123568AD-FFB2-C54F-95D5-E7028E66D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9646" y="1830513"/>
              <a:ext cx="10884747" cy="314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74" tIns="142874" rIns="142874" bIns="142874" anchor="ctr">
              <a:spAutoFit/>
            </a:bodyPr>
            <a:lstStyle>
              <a:lvl1pPr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/>
              <a:r>
                <a:rPr lang="es-ES_tradnl" sz="23800" dirty="0">
                  <a:solidFill>
                    <a:schemeClr val="bg1"/>
                  </a:solidFill>
                  <a:latin typeface="Impact" charset="0"/>
                  <a:ea typeface="Impact" charset="0"/>
                  <a:cs typeface="Impact" charset="0"/>
                </a:rPr>
                <a:t>GOBIERNO</a:t>
              </a:r>
            </a:p>
          </p:txBody>
        </p:sp>
        <p:sp>
          <p:nvSpPr>
            <p:cNvPr id="25" name="Shape 99">
              <a:extLst>
                <a:ext uri="{FF2B5EF4-FFF2-40B4-BE49-F238E27FC236}">
                  <a16:creationId xmlns:a16="http://schemas.microsoft.com/office/drawing/2014/main" xmlns="" id="{29B8D4A1-AAA2-D746-A152-BA5EB3B5C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0897" y="3733872"/>
              <a:ext cx="11461544" cy="404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74" tIns="142874" rIns="142874" bIns="142874" anchor="ctr">
              <a:spAutoFit/>
            </a:bodyPr>
            <a:lstStyle>
              <a:lvl1pPr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/>
              <a:r>
                <a:rPr lang="es-ES_tradnl" sz="31100" dirty="0">
                  <a:solidFill>
                    <a:schemeClr val="bg1"/>
                  </a:solidFill>
                  <a:latin typeface="Impact" charset="0"/>
                  <a:ea typeface="Impact" charset="0"/>
                  <a:cs typeface="Impact" charset="0"/>
                </a:rPr>
                <a:t>DIGITAL  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38DA592C-0F86-F44D-8C08-498FCBEB1CF6}"/>
                </a:ext>
              </a:extLst>
            </p:cNvPr>
            <p:cNvSpPr/>
            <p:nvPr/>
          </p:nvSpPr>
          <p:spPr>
            <a:xfrm>
              <a:off x="12670972" y="7309691"/>
              <a:ext cx="9699172" cy="1920006"/>
            </a:xfrm>
            <a:prstGeom prst="rect">
              <a:avLst/>
            </a:prstGeom>
            <a:solidFill>
              <a:srgbClr val="49B9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/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7E98B991-9CD3-484A-B4D7-869B1FCE2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71" y="8539562"/>
            <a:ext cx="2299467" cy="2075417"/>
          </a:xfrm>
          <a:prstGeom prst="rect">
            <a:avLst/>
          </a:prstGeom>
        </p:spPr>
      </p:pic>
      <p:sp>
        <p:nvSpPr>
          <p:cNvPr id="36" name="Shape 99">
            <a:extLst>
              <a:ext uri="{FF2B5EF4-FFF2-40B4-BE49-F238E27FC236}">
                <a16:creationId xmlns:a16="http://schemas.microsoft.com/office/drawing/2014/main" xmlns="" id="{1CC2DED3-09A7-1A44-961D-7C7CDC52E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5025" y="8573977"/>
            <a:ext cx="9981959" cy="205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74" tIns="142874" rIns="142874" bIns="142874" anchor="ctr">
            <a:spAutoFit/>
          </a:bodyPr>
          <a:lstStyle>
            <a:lvl1pPr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s-CO" sz="115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Analítica básica</a:t>
            </a:r>
            <a:endParaRPr lang="es-ES_tradnl" sz="115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91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63269" y="968129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10. Impacto de las humanidades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F7BE0C-BFCC-1940-869C-11F1BDE02C8D}"/>
              </a:ext>
            </a:extLst>
          </p:cNvPr>
          <p:cNvSpPr/>
          <p:nvPr/>
        </p:nvSpPr>
        <p:spPr>
          <a:xfrm>
            <a:off x="1023641" y="5318566"/>
            <a:ext cx="620583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>
                <a:solidFill>
                  <a:srgbClr val="494949"/>
                </a:solidFill>
                <a:latin typeface="Impact" panose="020B0806030902050204" pitchFamily="34" charset="0"/>
              </a:rPr>
              <a:t>“Crear un dashboard y realizar análisis requiere cierta habilidad, pero hay algo</a:t>
            </a:r>
            <a:br>
              <a:rPr lang="es-ES_tradnl" sz="4800" dirty="0">
                <a:solidFill>
                  <a:srgbClr val="494949"/>
                </a:solidFill>
                <a:latin typeface="Impact" panose="020B0806030902050204" pitchFamily="34" charset="0"/>
              </a:rPr>
            </a:br>
            <a:r>
              <a:rPr lang="es-ES_tradnl" sz="4800" dirty="0">
                <a:solidFill>
                  <a:srgbClr val="494949"/>
                </a:solidFill>
                <a:latin typeface="Impact" panose="020B0806030902050204" pitchFamily="34" charset="0"/>
              </a:rPr>
              <a:t>que no se puede enseñar: la forma de contar una historia con los datos”.</a:t>
            </a:r>
            <a:br>
              <a:rPr lang="es-ES_tradnl" sz="4800" dirty="0">
                <a:solidFill>
                  <a:srgbClr val="494949"/>
                </a:solidFill>
                <a:latin typeface="Impact" panose="020B0806030902050204" pitchFamily="34" charset="0"/>
              </a:rPr>
            </a:br>
            <a:r>
              <a:rPr lang="es-ES_tradnl" sz="4000" dirty="0">
                <a:solidFill>
                  <a:srgbClr val="494949"/>
                </a:solidFill>
                <a:latin typeface="Impact" panose="020B0806030902050204" pitchFamily="34" charset="0"/>
              </a:rPr>
              <a:t>— </a:t>
            </a:r>
            <a:r>
              <a:rPr lang="es-ES_tradnl" sz="2400" dirty="0">
                <a:solidFill>
                  <a:srgbClr val="494949"/>
                </a:solidFill>
                <a:latin typeface="Impact" panose="020B0806030902050204" pitchFamily="34" charset="0"/>
              </a:rPr>
              <a:t>JENNY RICHARDS, ARTISTA DE DATOS DE TABLEAU </a:t>
            </a:r>
            <a:endParaRPr lang="es-ES_tradnl" sz="4800" dirty="0">
              <a:latin typeface="Impact" panose="020B080603090205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955" y="4111626"/>
            <a:ext cx="14830425" cy="94583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969870" y="13145020"/>
            <a:ext cx="2367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chemeClr val="bg1">
                    <a:lumMod val="65000"/>
                  </a:schemeClr>
                </a:solidFill>
              </a:rPr>
              <a:t>(LinkedIn – 2017)</a:t>
            </a:r>
          </a:p>
        </p:txBody>
      </p:sp>
    </p:spTree>
    <p:extLst>
      <p:ext uri="{BB962C8B-B14F-4D97-AF65-F5344CB8AC3E}">
        <p14:creationId xmlns:p14="http://schemas.microsoft.com/office/powerpoint/2010/main" val="18528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63269" y="1082429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9. El aseguramiento de los datos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E3F26D-878A-454E-8CB8-7D86980740DF}"/>
              </a:ext>
            </a:extLst>
          </p:cNvPr>
          <p:cNvSpPr/>
          <p:nvPr/>
        </p:nvSpPr>
        <p:spPr>
          <a:xfrm>
            <a:off x="1556161" y="4778474"/>
            <a:ext cx="6136416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“Debemos decidir cuál es el punto débil.</a:t>
            </a:r>
            <a:b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</a:br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¿Cuál es el verdadero riesgo para su empresa?” — PETER CREGGER, DIRECTOR DE DATOS DE FNI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6BFD36-0CD9-8940-B1D6-E1B3E39D0E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"/>
          <a:stretch/>
        </p:blipFill>
        <p:spPr>
          <a:xfrm>
            <a:off x="10058400" y="3944199"/>
            <a:ext cx="11689762" cy="92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5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63269" y="1053854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8. La gobernanza de la comunidad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BD474B-C913-A647-BC7C-4AA55FE897BF}"/>
              </a:ext>
            </a:extLst>
          </p:cNvPr>
          <p:cNvSpPr/>
          <p:nvPr/>
        </p:nvSpPr>
        <p:spPr>
          <a:xfrm>
            <a:off x="744888" y="4412620"/>
            <a:ext cx="8675296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“La gobernanza consiste en aplicar la sabiduría colectiva para proporcionar los datos correctos a las personas adecuadas y evitar al mismo tiempo que accedan a ellos las personas indebidas”.</a:t>
            </a:r>
          </a:p>
          <a:p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— ELLIE FIELDS, DIRECTORA DE DESARROLLO SÉNIOR DE TABLEAU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0FBE3E-25CB-C14C-A79E-2752736DA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639" y="4485258"/>
            <a:ext cx="11986069" cy="81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1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63268" y="1145274"/>
            <a:ext cx="20020727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7. Debate sobre multiplicidad de nubes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D1D413-6868-0640-B997-871C059716B6}"/>
              </a:ext>
            </a:extLst>
          </p:cNvPr>
          <p:cNvSpPr/>
          <p:nvPr/>
        </p:nvSpPr>
        <p:spPr>
          <a:xfrm>
            <a:off x="768947" y="4828734"/>
            <a:ext cx="7710843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“Esta estrategia </a:t>
            </a:r>
            <a:r>
              <a:rPr lang="es-ES_tradnl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multinube</a:t>
            </a:r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 o híbrida está adquiriendo cada vez </a:t>
            </a:r>
            <a:r>
              <a:rPr lang="es-ES_tradnl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más</a:t>
            </a:r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 relevancia para ayudar a reducir el riesgo y proporcionar </a:t>
            </a:r>
            <a:r>
              <a:rPr lang="es-ES_tradnl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más</a:t>
            </a:r>
            <a:r>
              <a:rPr lang="es-ES_tradnl" sz="5400" dirty="0">
                <a:solidFill>
                  <a:srgbClr val="494949"/>
                </a:solidFill>
                <a:latin typeface="Impact" panose="020B0806030902050204" pitchFamily="34" charset="0"/>
              </a:rPr>
              <a:t> opciones y flexibilidad a los clientes”. — FRANÇOIS AJENSTAT, DIRECTOR DE PRODUCTOS DE TABLEAU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A55805-D85D-3C4C-B62F-D152A063A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39" b="2815"/>
          <a:stretch/>
        </p:blipFill>
        <p:spPr>
          <a:xfrm>
            <a:off x="8794400" y="4873433"/>
            <a:ext cx="15135954" cy="75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8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91844" y="545199"/>
            <a:ext cx="17165596" cy="2954655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6. La promesa del Natural </a:t>
            </a:r>
          </a:p>
          <a:p>
            <a:pPr lvl="0"/>
            <a:r>
              <a:rPr lang="es-ES_tradnl" sz="9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Language</a:t>
            </a:r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Processing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CF85F7-A770-7649-8BE2-4FB5D44B56E7}"/>
              </a:ext>
            </a:extLst>
          </p:cNvPr>
          <p:cNvSpPr/>
          <p:nvPr/>
        </p:nvSpPr>
        <p:spPr>
          <a:xfrm>
            <a:off x="794454" y="4607400"/>
            <a:ext cx="7091093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“El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Procesamiento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del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Lenguaje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Natural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puede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abrirle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los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ojos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al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analista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y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aumentarle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la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confianza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en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lo que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puede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 </a:t>
            </a:r>
            <a:r>
              <a:rPr lang="en-US" sz="5400" dirty="0" err="1">
                <a:solidFill>
                  <a:srgbClr val="494949"/>
                </a:solidFill>
                <a:latin typeface="Impact" panose="020B0806030902050204" pitchFamily="34" charset="0"/>
              </a:rPr>
              <a:t>hacer</a:t>
            </a:r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”.</a:t>
            </a:r>
          </a:p>
          <a:p>
            <a:r>
              <a:rPr lang="en-US" sz="5400" dirty="0">
                <a:solidFill>
                  <a:srgbClr val="494949"/>
                </a:solidFill>
                <a:latin typeface="Impact" panose="020B0806030902050204" pitchFamily="34" charset="0"/>
              </a:rPr>
              <a:t>— BRIAN ELROD, LÍDER DE ANÁLISIS DE DATOS DE MORTGAGE INVESTORS GROUP 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A5F7A94C-D163-2F47-A697-271D639BA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255" y="4121343"/>
            <a:ext cx="12527881" cy="90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4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63269" y="1145274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5. El auge del director de datos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5CA766-5E8B-1C45-952D-E9751EED87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9" b="2457"/>
          <a:stretch/>
        </p:blipFill>
        <p:spPr>
          <a:xfrm>
            <a:off x="3081000" y="3973626"/>
            <a:ext cx="17294420" cy="92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624369" y="1068330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4. </a:t>
            </a:r>
            <a:r>
              <a:rPr lang="es-ES_tradnl" sz="9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IoT</a:t>
            </a:r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+ Ubicación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29924A-994A-D54D-93A4-CB6C7665F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48"/>
          <a:stretch/>
        </p:blipFill>
        <p:spPr>
          <a:xfrm>
            <a:off x="3886200" y="3927675"/>
            <a:ext cx="15787923" cy="96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39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5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40000" y="1210950"/>
            <a:ext cx="18367599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3. No le tema a la Inteligencia Artificial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79AD07-738B-DF41-AA4F-FC62C3E50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624369" y="3862076"/>
            <a:ext cx="14221147" cy="93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72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5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40001" y="1210950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2. Inversión en el sector académico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B67DFE-7BA0-0D44-AD38-952110DBB2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12" b="1976"/>
          <a:stretch/>
        </p:blipFill>
        <p:spPr>
          <a:xfrm>
            <a:off x="4137279" y="4111626"/>
            <a:ext cx="16109442" cy="92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14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5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40001" y="1210950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1. El rol del ingeniero de datos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8878EA-7C3F-2545-A262-E6796A37C9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46"/>
          <a:stretch/>
        </p:blipFill>
        <p:spPr>
          <a:xfrm>
            <a:off x="2286000" y="4086512"/>
            <a:ext cx="18859500" cy="95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3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D5C5F38-49D5-554F-B024-9189074B7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r="30425"/>
          <a:stretch/>
        </p:blipFill>
        <p:spPr>
          <a:xfrm>
            <a:off x="1" y="0"/>
            <a:ext cx="10872186" cy="1387041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E94B813-DDB9-8E40-83E6-9C24893F0D5A}"/>
              </a:ext>
            </a:extLst>
          </p:cNvPr>
          <p:cNvSpPr/>
          <p:nvPr/>
        </p:nvSpPr>
        <p:spPr>
          <a:xfrm>
            <a:off x="-91440" y="0"/>
            <a:ext cx="1095604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10864600" y="857296"/>
            <a:ext cx="13519400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914412"/>
            <a:endParaRPr lang="es-ES_tradnl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5400000">
            <a:off x="-2138474" y="2079859"/>
            <a:ext cx="8720228" cy="50146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D8AF335-089C-4642-8AEE-3ECEF1A111BA}"/>
              </a:ext>
            </a:extLst>
          </p:cNvPr>
          <p:cNvSpPr txBox="1"/>
          <p:nvPr/>
        </p:nvSpPr>
        <p:spPr>
          <a:xfrm>
            <a:off x="13559056" y="1571654"/>
            <a:ext cx="10547854" cy="2185214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defTabSz="914412"/>
            <a:r>
              <a:rPr lang="es-ES_tradnl" sz="13000" dirty="0">
                <a:solidFill>
                  <a:schemeClr val="bg1"/>
                </a:solidFill>
                <a:latin typeface="Impact" panose="020B0806030902050204" pitchFamily="34" charset="0"/>
                <a:ea typeface="Bebas Neue" charset="0"/>
                <a:cs typeface="Bebas Neue" charset="0"/>
              </a:rPr>
              <a:t>AGENDA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13F53E9-29F2-2541-887C-4CFE5BC0C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86" y="1497920"/>
            <a:ext cx="2686869" cy="2425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C7AB7E2-8A55-475F-BAE5-ADFC5165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7297" y="6106534"/>
            <a:ext cx="11757613" cy="620520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CO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Objetivo del taller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Política de Gobierno Digital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Contexto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CO" sz="9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Tableau</a:t>
            </a:r>
            <a:endParaRPr lang="es-CO" sz="9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O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Conclusiones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Preguntas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06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Historia de las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Visualizaciones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xmlns="" id="{95E7D1F7-B204-40C5-8C9A-010D363575D2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5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2D339B81-17FD-4DAD-9B58-306543AD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4" y="-860157"/>
            <a:ext cx="9248730" cy="5318566"/>
          </a:xfrm>
          <a:prstGeom prst="rect">
            <a:avLst/>
          </a:prstGeom>
        </p:spPr>
      </p:pic>
      <p:sp>
        <p:nvSpPr>
          <p:cNvPr id="9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40001" y="1125225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0"/>
            <a:r>
              <a:rPr lang="es-ES_tradnl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Productos de Tableau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xmlns="" id="{6A615F5F-8CF5-4EBE-B6EF-E9D3126E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C84174-A4F8-AB46-AB6A-304441FCF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043" y="3861622"/>
            <a:ext cx="14625913" cy="5164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CE7D1E-FA9B-A749-A308-CEF4F47AD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002" y="9025975"/>
            <a:ext cx="12673993" cy="45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7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C14294.jpg" descr="03C14294.jpg">
            <a:extLst>
              <a:ext uri="{FF2B5EF4-FFF2-40B4-BE49-F238E27FC236}">
                <a16:creationId xmlns:a16="http://schemas.microsoft.com/office/drawing/2014/main" xmlns="" id="{48E66627-9215-2948-8BF8-43693E387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3516" t="6369" r="2763" b="27715"/>
          <a:stretch/>
        </p:blipFill>
        <p:spPr>
          <a:xfrm>
            <a:off x="-8277" y="-34657"/>
            <a:ext cx="24439513" cy="13750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62323F8-BFAE-0B4D-ABA5-D7A407C3BE30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DC1837-B9ED-8247-B4E2-FAF7526DB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16200000">
            <a:off x="13730051" y="2957241"/>
            <a:ext cx="13937897" cy="80151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F89BA2A-8C98-DA41-BD3C-03F044CE4CEC}"/>
              </a:ext>
            </a:extLst>
          </p:cNvPr>
          <p:cNvSpPr txBox="1"/>
          <p:nvPr/>
        </p:nvSpPr>
        <p:spPr>
          <a:xfrm rot="16200000">
            <a:off x="23308393" y="489598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</a:rPr>
              <a:t>Foto:freepik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72FD9D8-4264-374A-8B36-7600A0A10CF5}"/>
              </a:ext>
            </a:extLst>
          </p:cNvPr>
          <p:cNvSpPr/>
          <p:nvPr/>
        </p:nvSpPr>
        <p:spPr>
          <a:xfrm>
            <a:off x="2437263" y="10182886"/>
            <a:ext cx="21993973" cy="2748886"/>
          </a:xfrm>
          <a:prstGeom prst="rect">
            <a:avLst/>
          </a:prstGeom>
          <a:solidFill>
            <a:srgbClr val="3CBACE"/>
          </a:solidFill>
          <a:ln>
            <a:solidFill>
              <a:srgbClr val="3C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5D723237-1030-5D4B-BEA4-FCADCDE84ADE}"/>
              </a:ext>
            </a:extLst>
          </p:cNvPr>
          <p:cNvSpPr/>
          <p:nvPr/>
        </p:nvSpPr>
        <p:spPr>
          <a:xfrm>
            <a:off x="907401" y="10049842"/>
            <a:ext cx="3014974" cy="301497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3A21841-6232-5C48-8AC8-3757A1139BEE}"/>
              </a:ext>
            </a:extLst>
          </p:cNvPr>
          <p:cNvSpPr txBox="1"/>
          <p:nvPr/>
        </p:nvSpPr>
        <p:spPr>
          <a:xfrm>
            <a:off x="4374365" y="10639744"/>
            <a:ext cx="200568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00" dirty="0">
                <a:solidFill>
                  <a:srgbClr val="FFFFFF"/>
                </a:solidFill>
                <a:latin typeface="Impact" panose="020B0806030902050204" pitchFamily="34" charset="0"/>
                <a:ea typeface="Calibri" charset="0"/>
                <a:cs typeface="Calibri" charset="0"/>
              </a:rPr>
              <a:t>DEMO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A9FC59F9-BEFA-1440-90F2-7759D60F4D7B}"/>
              </a:ext>
            </a:extLst>
          </p:cNvPr>
          <p:cNvSpPr/>
          <p:nvPr/>
        </p:nvSpPr>
        <p:spPr>
          <a:xfrm>
            <a:off x="1040445" y="10182886"/>
            <a:ext cx="2748886" cy="2748886"/>
          </a:xfrm>
          <a:prstGeom prst="ellipse">
            <a:avLst/>
          </a:prstGeom>
          <a:solidFill>
            <a:srgbClr val="34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8768F68-0CC9-E849-BCA7-8055F90E1E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5687" r="11181" b="28000"/>
          <a:stretch/>
        </p:blipFill>
        <p:spPr>
          <a:xfrm>
            <a:off x="1468713" y="10758151"/>
            <a:ext cx="1937101" cy="16252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CC47D6B-1171-FF42-ABFB-108672012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131" y="10358232"/>
            <a:ext cx="2686869" cy="24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3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C14294.jpg" descr="03C14294.jpg">
            <a:extLst>
              <a:ext uri="{FF2B5EF4-FFF2-40B4-BE49-F238E27FC236}">
                <a16:creationId xmlns:a16="http://schemas.microsoft.com/office/drawing/2014/main" xmlns="" id="{48E66627-9215-2948-8BF8-43693E387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516" t="6369" r="2763" b="27715"/>
          <a:stretch/>
        </p:blipFill>
        <p:spPr>
          <a:xfrm>
            <a:off x="-8277" y="-34657"/>
            <a:ext cx="24439513" cy="13750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62323F8-BFAE-0B4D-ABA5-D7A407C3BE30}"/>
              </a:ext>
            </a:extLst>
          </p:cNvPr>
          <p:cNvSpPr/>
          <p:nvPr/>
        </p:nvSpPr>
        <p:spPr>
          <a:xfrm>
            <a:off x="0" y="-34657"/>
            <a:ext cx="2438400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DC1837-B9ED-8247-B4E2-FAF7526D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16200000">
            <a:off x="13730051" y="2957241"/>
            <a:ext cx="13937897" cy="80151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F89BA2A-8C98-DA41-BD3C-03F044CE4CEC}"/>
              </a:ext>
            </a:extLst>
          </p:cNvPr>
          <p:cNvSpPr txBox="1"/>
          <p:nvPr/>
        </p:nvSpPr>
        <p:spPr>
          <a:xfrm rot="16200000">
            <a:off x="23308393" y="489598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</a:rPr>
              <a:t>Foto:freepik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72FD9D8-4264-374A-8B36-7600A0A10CF5}"/>
              </a:ext>
            </a:extLst>
          </p:cNvPr>
          <p:cNvSpPr/>
          <p:nvPr/>
        </p:nvSpPr>
        <p:spPr>
          <a:xfrm>
            <a:off x="2437263" y="10182886"/>
            <a:ext cx="21993973" cy="2748886"/>
          </a:xfrm>
          <a:prstGeom prst="rect">
            <a:avLst/>
          </a:prstGeom>
          <a:solidFill>
            <a:srgbClr val="3CBACE"/>
          </a:solidFill>
          <a:ln>
            <a:solidFill>
              <a:srgbClr val="3C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5D723237-1030-5D4B-BEA4-FCADCDE84ADE}"/>
              </a:ext>
            </a:extLst>
          </p:cNvPr>
          <p:cNvSpPr/>
          <p:nvPr/>
        </p:nvSpPr>
        <p:spPr>
          <a:xfrm>
            <a:off x="907401" y="10049842"/>
            <a:ext cx="3014974" cy="301497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3A21841-6232-5C48-8AC8-3757A1139BEE}"/>
              </a:ext>
            </a:extLst>
          </p:cNvPr>
          <p:cNvSpPr txBox="1"/>
          <p:nvPr/>
        </p:nvSpPr>
        <p:spPr>
          <a:xfrm>
            <a:off x="4374365" y="10639744"/>
            <a:ext cx="20056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>
                <a:solidFill>
                  <a:schemeClr val="bg1"/>
                </a:solidFill>
                <a:latin typeface="Impact" panose="020B0806030902050204" pitchFamily="34" charset="0"/>
                <a:ea typeface="Calibri" charset="0"/>
                <a:cs typeface="Calibri" charset="0"/>
              </a:rPr>
              <a:t>CONCLUSIONES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A9FC59F9-BEFA-1440-90F2-7759D60F4D7B}"/>
              </a:ext>
            </a:extLst>
          </p:cNvPr>
          <p:cNvSpPr/>
          <p:nvPr/>
        </p:nvSpPr>
        <p:spPr>
          <a:xfrm>
            <a:off x="1040445" y="10182886"/>
            <a:ext cx="2748886" cy="2748886"/>
          </a:xfrm>
          <a:prstGeom prst="ellipse">
            <a:avLst/>
          </a:prstGeom>
          <a:solidFill>
            <a:srgbClr val="34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8768F68-0CC9-E849-BCA7-8055F90E1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5687" r="11181" b="28000"/>
          <a:stretch/>
        </p:blipFill>
        <p:spPr>
          <a:xfrm>
            <a:off x="1468713" y="10758151"/>
            <a:ext cx="1937101" cy="16252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CC47D6B-1171-FF42-ABFB-10867201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131" y="10358232"/>
            <a:ext cx="2686869" cy="24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26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C14294.jpg" descr="03C14294.jpg">
            <a:extLst>
              <a:ext uri="{FF2B5EF4-FFF2-40B4-BE49-F238E27FC236}">
                <a16:creationId xmlns:a16="http://schemas.microsoft.com/office/drawing/2014/main" xmlns="" id="{48E66627-9215-2948-8BF8-43693E387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516" t="6369" r="2763" b="27715"/>
          <a:stretch/>
        </p:blipFill>
        <p:spPr>
          <a:xfrm>
            <a:off x="-8277" y="-34657"/>
            <a:ext cx="24439513" cy="13750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62323F8-BFAE-0B4D-ABA5-D7A407C3BE30}"/>
              </a:ext>
            </a:extLst>
          </p:cNvPr>
          <p:cNvSpPr/>
          <p:nvPr/>
        </p:nvSpPr>
        <p:spPr>
          <a:xfrm>
            <a:off x="0" y="-34657"/>
            <a:ext cx="2438400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DC1837-B9ED-8247-B4E2-FAF7526D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16200000">
            <a:off x="13730051" y="2957241"/>
            <a:ext cx="13937897" cy="80151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F89BA2A-8C98-DA41-BD3C-03F044CE4CEC}"/>
              </a:ext>
            </a:extLst>
          </p:cNvPr>
          <p:cNvSpPr txBox="1"/>
          <p:nvPr/>
        </p:nvSpPr>
        <p:spPr>
          <a:xfrm rot="16200000">
            <a:off x="23308393" y="489598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</a:rPr>
              <a:t>Foto:freepik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72FD9D8-4264-374A-8B36-7600A0A10CF5}"/>
              </a:ext>
            </a:extLst>
          </p:cNvPr>
          <p:cNvSpPr/>
          <p:nvPr/>
        </p:nvSpPr>
        <p:spPr>
          <a:xfrm>
            <a:off x="2437263" y="10182886"/>
            <a:ext cx="21993973" cy="2748886"/>
          </a:xfrm>
          <a:prstGeom prst="rect">
            <a:avLst/>
          </a:prstGeom>
          <a:solidFill>
            <a:srgbClr val="3CBACE"/>
          </a:solidFill>
          <a:ln>
            <a:solidFill>
              <a:srgbClr val="3C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5D723237-1030-5D4B-BEA4-FCADCDE84ADE}"/>
              </a:ext>
            </a:extLst>
          </p:cNvPr>
          <p:cNvSpPr/>
          <p:nvPr/>
        </p:nvSpPr>
        <p:spPr>
          <a:xfrm>
            <a:off x="907401" y="10049842"/>
            <a:ext cx="3014974" cy="301497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3A21841-6232-5C48-8AC8-3757A1139BEE}"/>
              </a:ext>
            </a:extLst>
          </p:cNvPr>
          <p:cNvSpPr txBox="1"/>
          <p:nvPr/>
        </p:nvSpPr>
        <p:spPr>
          <a:xfrm>
            <a:off x="4374365" y="10639744"/>
            <a:ext cx="20056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>
                <a:solidFill>
                  <a:schemeClr val="bg1"/>
                </a:solidFill>
                <a:latin typeface="Impact" panose="020B0806030902050204" pitchFamily="34" charset="0"/>
                <a:ea typeface="Calibri" charset="0"/>
                <a:cs typeface="Calibri" charset="0"/>
              </a:rPr>
              <a:t>PREGUNTAS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A9FC59F9-BEFA-1440-90F2-7759D60F4D7B}"/>
              </a:ext>
            </a:extLst>
          </p:cNvPr>
          <p:cNvSpPr/>
          <p:nvPr/>
        </p:nvSpPr>
        <p:spPr>
          <a:xfrm>
            <a:off x="1040445" y="10182886"/>
            <a:ext cx="2748886" cy="2748886"/>
          </a:xfrm>
          <a:prstGeom prst="ellipse">
            <a:avLst/>
          </a:prstGeom>
          <a:solidFill>
            <a:srgbClr val="34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8768F68-0CC9-E849-BCA7-8055F90E1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5687" r="11181" b="28000"/>
          <a:stretch/>
        </p:blipFill>
        <p:spPr>
          <a:xfrm>
            <a:off x="1468713" y="10758151"/>
            <a:ext cx="1937101" cy="16252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CC47D6B-1171-FF42-ABFB-10867201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131" y="10358232"/>
            <a:ext cx="2686869" cy="24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0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5699" b="18395"/>
          <a:stretch/>
        </p:blipFill>
        <p:spPr>
          <a:xfrm>
            <a:off x="-29213" y="-1"/>
            <a:ext cx="24413213" cy="1374666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67043F8-2381-E349-9CAF-4ACFCC4B7CE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hape 99"/>
          <p:cNvSpPr>
            <a:spLocks noChangeArrowheads="1"/>
          </p:cNvSpPr>
          <p:nvPr/>
        </p:nvSpPr>
        <p:spPr bwMode="auto">
          <a:xfrm>
            <a:off x="3689349" y="3977821"/>
            <a:ext cx="157845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74" tIns="142874" rIns="142874" bIns="142874" anchor="ctr">
            <a:spAutoFit/>
          </a:bodyPr>
          <a:lstStyle>
            <a:lvl1pPr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855663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es-ES_tradnl" altLang="es-ES_tradnl" sz="14300" b="1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  <a:sym typeface="BebasNeueBold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79886CC7-D834-4F50-AEB3-67D49933615D}"/>
              </a:ext>
            </a:extLst>
          </p:cNvPr>
          <p:cNvSpPr txBox="1"/>
          <p:nvPr/>
        </p:nvSpPr>
        <p:spPr>
          <a:xfrm rot="16200000">
            <a:off x="-403315" y="372649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</a:rPr>
              <a:t>Foto:freepik</a:t>
            </a:r>
            <a:endParaRPr lang="es-ES_tradnl" sz="1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21D7FBE-3DED-6746-B6B2-E42CCD38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36" y="10750390"/>
            <a:ext cx="12474874" cy="203954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760F89C8-7855-B54D-8CD1-0B9C22E732F0}"/>
              </a:ext>
            </a:extLst>
          </p:cNvPr>
          <p:cNvGrpSpPr/>
          <p:nvPr/>
        </p:nvGrpSpPr>
        <p:grpSpPr>
          <a:xfrm>
            <a:off x="9498937" y="1367959"/>
            <a:ext cx="14385010" cy="9597655"/>
            <a:chOff x="11740897" y="1693905"/>
            <a:chExt cx="11461544" cy="7647123"/>
          </a:xfrm>
        </p:grpSpPr>
        <p:sp>
          <p:nvSpPr>
            <p:cNvPr id="12" name="Shape 99">
              <a:extLst>
                <a:ext uri="{FF2B5EF4-FFF2-40B4-BE49-F238E27FC236}">
                  <a16:creationId xmlns:a16="http://schemas.microsoft.com/office/drawing/2014/main" xmlns="" id="{06219295-E0B3-AB40-9649-A82C6B66B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9646" y="1693905"/>
              <a:ext cx="10884747" cy="314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74" tIns="142874" rIns="142874" bIns="142874" anchor="ctr">
              <a:spAutoFit/>
            </a:bodyPr>
            <a:lstStyle>
              <a:lvl1pPr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/>
              <a:r>
                <a:rPr lang="es-ES_tradnl" sz="23800" dirty="0">
                  <a:solidFill>
                    <a:schemeClr val="bg1"/>
                  </a:solidFill>
                  <a:latin typeface="Impact" charset="0"/>
                  <a:ea typeface="Impact" charset="0"/>
                  <a:cs typeface="Impact" charset="0"/>
                </a:rPr>
                <a:t>MUCHAS</a:t>
              </a:r>
            </a:p>
          </p:txBody>
        </p:sp>
        <p:sp>
          <p:nvSpPr>
            <p:cNvPr id="13" name="Shape 99">
              <a:extLst>
                <a:ext uri="{FF2B5EF4-FFF2-40B4-BE49-F238E27FC236}">
                  <a16:creationId xmlns:a16="http://schemas.microsoft.com/office/drawing/2014/main" xmlns="" id="{588A43B2-7228-894F-9BDC-3780B3477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0897" y="3733872"/>
              <a:ext cx="11461544" cy="404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74" tIns="142874" rIns="142874" bIns="142874" anchor="ctr">
              <a:spAutoFit/>
            </a:bodyPr>
            <a:lstStyle>
              <a:lvl1pPr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/>
              <a:r>
                <a:rPr lang="es-ES_tradnl" sz="31100" dirty="0">
                  <a:solidFill>
                    <a:schemeClr val="bg1"/>
                  </a:solidFill>
                  <a:latin typeface="Impact" charset="0"/>
                  <a:ea typeface="Impact" charset="0"/>
                  <a:cs typeface="Impact" charset="0"/>
                </a:rPr>
                <a:t>GRACIAS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E190CF9E-148E-3B4B-8EDC-5FE50647FB8B}"/>
                </a:ext>
              </a:extLst>
            </p:cNvPr>
            <p:cNvSpPr/>
            <p:nvPr/>
          </p:nvSpPr>
          <p:spPr>
            <a:xfrm>
              <a:off x="12670972" y="7309691"/>
              <a:ext cx="9699172" cy="1920006"/>
            </a:xfrm>
            <a:prstGeom prst="rect">
              <a:avLst/>
            </a:prstGeom>
            <a:solidFill>
              <a:srgbClr val="49B9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000"/>
            </a:p>
          </p:txBody>
        </p:sp>
        <p:sp>
          <p:nvSpPr>
            <p:cNvPr id="17" name="Shape 99">
              <a:extLst>
                <a:ext uri="{FF2B5EF4-FFF2-40B4-BE49-F238E27FC236}">
                  <a16:creationId xmlns:a16="http://schemas.microsoft.com/office/drawing/2014/main" xmlns="" id="{B138DE48-BA86-9643-AFC9-3D6A4F156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8762" y="7198357"/>
              <a:ext cx="8116883" cy="214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74" tIns="142874" rIns="142874" bIns="142874" anchor="ctr">
              <a:spAutoFit/>
            </a:bodyPr>
            <a:lstStyle>
              <a:lvl1pPr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855663"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855663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r>
                <a:rPr lang="es-ES_tradnl" sz="4000" dirty="0">
                  <a:solidFill>
                    <a:schemeClr val="bg1"/>
                  </a:solidFill>
                  <a:latin typeface="Impact" charset="0"/>
                  <a:ea typeface="Impact" charset="0"/>
                  <a:cs typeface="Impact" charset="0"/>
                </a:rPr>
                <a:t>CARLOS JULIO LEON CAICEDO</a:t>
              </a:r>
            </a:p>
            <a:p>
              <a:r>
                <a:rPr lang="es-ES_tradnl" sz="3600" b="1" dirty="0">
                  <a:solidFill>
                    <a:schemeClr val="bg1"/>
                  </a:solidFill>
                  <a:ea typeface="Impact" charset="0"/>
                  <a:cs typeface="Impact" charset="0"/>
                  <a:hlinkClick r:id="rId4"/>
                </a:rPr>
                <a:t>cleon@mintic.gov.co</a:t>
              </a:r>
              <a:endParaRPr lang="es-ES_tradnl" sz="3600" b="1" dirty="0">
                <a:solidFill>
                  <a:schemeClr val="bg1"/>
                </a:solidFill>
                <a:ea typeface="Impact" charset="0"/>
                <a:cs typeface="Impact" charset="0"/>
              </a:endParaRPr>
            </a:p>
            <a:p>
              <a:r>
                <a:rPr lang="es-ES_tradnl" sz="4000" dirty="0">
                  <a:solidFill>
                    <a:schemeClr val="bg1"/>
                  </a:solidFill>
                  <a:latin typeface="Impact" charset="0"/>
                  <a:ea typeface="Impact" charset="0"/>
                  <a:cs typeface="Impact" charset="0"/>
                </a:rPr>
                <a:t>OMAR AGUILAR</a:t>
              </a:r>
            </a:p>
            <a:p>
              <a:r>
                <a:rPr lang="es-ES_tradnl" sz="3600" b="1" dirty="0">
                  <a:solidFill>
                    <a:schemeClr val="bg1"/>
                  </a:solidFill>
                  <a:ea typeface="Impact" charset="0"/>
                  <a:cs typeface="Impact" charset="0"/>
                  <a:hlinkClick r:id="rId5"/>
                </a:rPr>
                <a:t>oaguilar@analytilkus.com</a:t>
              </a:r>
              <a:endParaRPr lang="es-ES_tradnl" sz="3600" b="1" dirty="0">
                <a:solidFill>
                  <a:schemeClr val="bg1"/>
                </a:solidFill>
                <a:ea typeface="Impact" charset="0"/>
                <a:cs typeface="Impact" charset="0"/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684B653-71CA-084F-893A-D1282D072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71" y="8539562"/>
            <a:ext cx="2299467" cy="207541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94698BF7-7C84-C14D-BBE8-DC85EC343D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16200000" flipV="1">
            <a:off x="-2951342" y="2855722"/>
            <a:ext cx="13937897" cy="803521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CED3033-7944-9B4D-AF18-AB3D4BE55B6E}"/>
              </a:ext>
            </a:extLst>
          </p:cNvPr>
          <p:cNvSpPr/>
          <p:nvPr/>
        </p:nvSpPr>
        <p:spPr>
          <a:xfrm>
            <a:off x="-29213" y="13139379"/>
            <a:ext cx="24413213" cy="607287"/>
          </a:xfrm>
          <a:prstGeom prst="rect">
            <a:avLst/>
          </a:prstGeom>
          <a:solidFill>
            <a:srgbClr val="49B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7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D5C5F38-49D5-554F-B024-9189074B7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r="30425"/>
          <a:stretch/>
        </p:blipFill>
        <p:spPr>
          <a:xfrm>
            <a:off x="1" y="0"/>
            <a:ext cx="10872186" cy="1387041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E94B813-DDB9-8E40-83E6-9C24893F0D5A}"/>
              </a:ext>
            </a:extLst>
          </p:cNvPr>
          <p:cNvSpPr/>
          <p:nvPr/>
        </p:nvSpPr>
        <p:spPr>
          <a:xfrm>
            <a:off x="-91440" y="0"/>
            <a:ext cx="1095604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10864600" y="857296"/>
            <a:ext cx="13519400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914412"/>
            <a:endParaRPr lang="es-ES_tradnl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5400000">
            <a:off x="-2138474" y="2079859"/>
            <a:ext cx="8720228" cy="50146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D8AF335-089C-4642-8AEE-3ECEF1A111BA}"/>
              </a:ext>
            </a:extLst>
          </p:cNvPr>
          <p:cNvSpPr txBox="1"/>
          <p:nvPr/>
        </p:nvSpPr>
        <p:spPr>
          <a:xfrm>
            <a:off x="13559055" y="1571654"/>
            <a:ext cx="8615145" cy="153888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defTabSz="914412"/>
            <a:r>
              <a:rPr lang="es-ES_tradnl" sz="8800" dirty="0">
                <a:solidFill>
                  <a:schemeClr val="bg1"/>
                </a:solidFill>
                <a:latin typeface="Impact" panose="020B0806030902050204" pitchFamily="34" charset="0"/>
                <a:ea typeface="Bebas Neue" charset="0"/>
                <a:cs typeface="Bebas Neue" charset="0"/>
              </a:rPr>
              <a:t>Objetivo del taller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13F53E9-29F2-2541-887C-4CFE5BC0C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86" y="1497920"/>
            <a:ext cx="2686869" cy="2425072"/>
          </a:xfrm>
          <a:prstGeom prst="rect">
            <a:avLst/>
          </a:prstGeom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xmlns="" id="{9A4E254A-B79F-CA4D-8008-A89B2E2324B3}"/>
              </a:ext>
            </a:extLst>
          </p:cNvPr>
          <p:cNvSpPr txBox="1"/>
          <p:nvPr/>
        </p:nvSpPr>
        <p:spPr>
          <a:xfrm>
            <a:off x="11708216" y="6053324"/>
            <a:ext cx="118397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/>
            <a:r>
              <a:rPr lang="es-E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Bebas Neue Book" charset="0"/>
                <a:cs typeface="Arial" panose="020B0604020202020204" pitchFamily="34" charset="0"/>
              </a:rPr>
              <a:t>Dar a conocer el uso de la herramienta de analítica </a:t>
            </a:r>
            <a:r>
              <a:rPr lang="es-ES" sz="8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Bebas Neue Book" charset="0"/>
                <a:cs typeface="Arial" panose="020B0604020202020204" pitchFamily="34" charset="0"/>
              </a:rPr>
              <a:t>Tableau</a:t>
            </a:r>
            <a:r>
              <a:rPr lang="es-E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Bebas Neue Book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3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C14294.jpg" descr="03C14294.jpg">
            <a:extLst>
              <a:ext uri="{FF2B5EF4-FFF2-40B4-BE49-F238E27FC236}">
                <a16:creationId xmlns:a16="http://schemas.microsoft.com/office/drawing/2014/main" xmlns="" id="{48E66627-9215-2948-8BF8-43693E387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516" t="6369" r="2763" b="27715"/>
          <a:stretch/>
        </p:blipFill>
        <p:spPr>
          <a:xfrm>
            <a:off x="-8277" y="-34657"/>
            <a:ext cx="24439513" cy="13750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62323F8-BFAE-0B4D-ABA5-D7A407C3BE30}"/>
              </a:ext>
            </a:extLst>
          </p:cNvPr>
          <p:cNvSpPr/>
          <p:nvPr/>
        </p:nvSpPr>
        <p:spPr>
          <a:xfrm>
            <a:off x="27517" y="22430"/>
            <a:ext cx="24384000" cy="13716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DC1837-B9ED-8247-B4E2-FAF7526D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 rot="16200000">
            <a:off x="13730051" y="2957241"/>
            <a:ext cx="13937897" cy="801511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F89BA2A-8C98-DA41-BD3C-03F044CE4CEC}"/>
              </a:ext>
            </a:extLst>
          </p:cNvPr>
          <p:cNvSpPr txBox="1"/>
          <p:nvPr/>
        </p:nvSpPr>
        <p:spPr>
          <a:xfrm rot="16200000">
            <a:off x="23308393" y="489598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</a:rPr>
              <a:t>Foto:freepik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72FD9D8-4264-374A-8B36-7600A0A10CF5}"/>
              </a:ext>
            </a:extLst>
          </p:cNvPr>
          <p:cNvSpPr/>
          <p:nvPr/>
        </p:nvSpPr>
        <p:spPr>
          <a:xfrm>
            <a:off x="2437263" y="10182886"/>
            <a:ext cx="21993973" cy="2748886"/>
          </a:xfrm>
          <a:prstGeom prst="rect">
            <a:avLst/>
          </a:prstGeom>
          <a:solidFill>
            <a:srgbClr val="3CBACE"/>
          </a:solidFill>
          <a:ln>
            <a:solidFill>
              <a:srgbClr val="3C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5D723237-1030-5D4B-BEA4-FCADCDE84ADE}"/>
              </a:ext>
            </a:extLst>
          </p:cNvPr>
          <p:cNvSpPr/>
          <p:nvPr/>
        </p:nvSpPr>
        <p:spPr>
          <a:xfrm>
            <a:off x="907401" y="10049842"/>
            <a:ext cx="3014974" cy="301497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3A21841-6232-5C48-8AC8-3757A1139BEE}"/>
              </a:ext>
            </a:extLst>
          </p:cNvPr>
          <p:cNvSpPr txBox="1"/>
          <p:nvPr/>
        </p:nvSpPr>
        <p:spPr>
          <a:xfrm>
            <a:off x="4374365" y="10639744"/>
            <a:ext cx="20056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>
                <a:solidFill>
                  <a:schemeClr val="bg1"/>
                </a:solidFill>
                <a:latin typeface="Impact" panose="020B0806030902050204" pitchFamily="34" charset="0"/>
                <a:ea typeface="Calibri" charset="0"/>
                <a:cs typeface="Calibri" charset="0"/>
              </a:rPr>
              <a:t>POLÍTICA DE GOBIERNO DIGITAL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A9FC59F9-BEFA-1440-90F2-7759D60F4D7B}"/>
              </a:ext>
            </a:extLst>
          </p:cNvPr>
          <p:cNvSpPr/>
          <p:nvPr/>
        </p:nvSpPr>
        <p:spPr>
          <a:xfrm>
            <a:off x="1040445" y="10182886"/>
            <a:ext cx="2748886" cy="2748886"/>
          </a:xfrm>
          <a:prstGeom prst="ellipse">
            <a:avLst/>
          </a:prstGeom>
          <a:solidFill>
            <a:srgbClr val="34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8768F68-0CC9-E849-BCA7-8055F90E1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5687" r="11181" b="28000"/>
          <a:stretch/>
        </p:blipFill>
        <p:spPr>
          <a:xfrm>
            <a:off x="1468713" y="10758151"/>
            <a:ext cx="1937101" cy="16252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CC47D6B-1171-FF42-ABFB-10867201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131" y="10358232"/>
            <a:ext cx="2686869" cy="24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elogramo 17"/>
          <p:cNvSpPr/>
          <p:nvPr/>
        </p:nvSpPr>
        <p:spPr>
          <a:xfrm>
            <a:off x="11155679" y="1901952"/>
            <a:ext cx="10387585" cy="2340864"/>
          </a:xfrm>
          <a:prstGeom prst="parallelogram">
            <a:avLst/>
          </a:prstGeom>
          <a:solidFill>
            <a:srgbClr val="79C0D1"/>
          </a:solidFill>
          <a:ln>
            <a:solidFill>
              <a:srgbClr val="79C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8460226" cy="13716000"/>
          </a:xfrm>
          <a:prstGeom prst="rect">
            <a:avLst/>
          </a:prstGeom>
          <a:solidFill>
            <a:srgbClr val="79C0D1"/>
          </a:solidFill>
          <a:ln w="12700" cap="flat">
            <a:solidFill>
              <a:srgbClr val="79C0D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493161" y="5572081"/>
            <a:ext cx="1387266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Uso y aprovechamiento de las TIC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 para mejorar 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la provisión de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servicios digitales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, el desarrollo de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procesos internos eficientes,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 la toma de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decisiones basadas en datos,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 el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empoderamiento de los ciudadanos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y  el impulso en el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desarrollo de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territorios y ciudades inteligentes,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 logrados a partir de la consolidación de un Estado y ciudadanos 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competitivos, proactivos, e innovadores,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que generan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valor público </a:t>
            </a:r>
            <a:r>
              <a:rPr lang="es-ES_tradnl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en un entorno de </a:t>
            </a:r>
            <a:r>
              <a:rPr lang="es-ES_tradnl" sz="4800" dirty="0">
                <a:solidFill>
                  <a:srgbClr val="592D84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confianza digital.</a:t>
            </a:r>
            <a:endParaRPr lang="es-CO" sz="4800" dirty="0">
              <a:solidFill>
                <a:srgbClr val="592D84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  <a:sym typeface="BebasNeueBold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0C412E3-03AD-4EFC-9E7C-9A0BD8D85F5A}"/>
              </a:ext>
            </a:extLst>
          </p:cNvPr>
          <p:cNvSpPr/>
          <p:nvPr/>
        </p:nvSpPr>
        <p:spPr>
          <a:xfrm>
            <a:off x="11851340" y="1839113"/>
            <a:ext cx="8860310" cy="2267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821531" hangingPunct="0"/>
            <a:r>
              <a:rPr lang="es-CO" sz="13800" dirty="0">
                <a:solidFill>
                  <a:schemeClr val="bg1"/>
                </a:solidFill>
                <a:latin typeface="Impact" panose="020B0806030902050204" pitchFamily="34" charset="0"/>
                <a:ea typeface="Bebas Neue" charset="0"/>
                <a:cs typeface="Bebas Neue" charset="0"/>
              </a:rPr>
              <a:t>Objetivo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9285"/>
          <a:stretch/>
        </p:blipFill>
        <p:spPr>
          <a:xfrm>
            <a:off x="-1335379" y="783165"/>
            <a:ext cx="11300857" cy="12149670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10995630" y="1447804"/>
            <a:ext cx="10547634" cy="1"/>
          </a:xfrm>
          <a:prstGeom prst="line">
            <a:avLst/>
          </a:prstGeom>
          <a:noFill/>
          <a:ln w="38100" cap="flat">
            <a:solidFill>
              <a:srgbClr val="79C0D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ector recto 14"/>
          <p:cNvCxnSpPr/>
          <p:nvPr/>
        </p:nvCxnSpPr>
        <p:spPr>
          <a:xfrm>
            <a:off x="11155679" y="4741592"/>
            <a:ext cx="10547634" cy="1"/>
          </a:xfrm>
          <a:prstGeom prst="line">
            <a:avLst/>
          </a:prstGeom>
          <a:noFill/>
          <a:ln w="38100" cap="flat">
            <a:solidFill>
              <a:srgbClr val="79C0D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596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derecha 4"/>
          <p:cNvSpPr/>
          <p:nvPr/>
        </p:nvSpPr>
        <p:spPr>
          <a:xfrm>
            <a:off x="11344652" y="7026153"/>
            <a:ext cx="2481895" cy="2305466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20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2E293896-98BB-4ACE-878F-729300A2CEF1}"/>
              </a:ext>
            </a:extLst>
          </p:cNvPr>
          <p:cNvSpPr txBox="1"/>
          <p:nvPr/>
        </p:nvSpPr>
        <p:spPr>
          <a:xfrm>
            <a:off x="8183274" y="4315764"/>
            <a:ext cx="902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solidFill>
                  <a:schemeClr val="bg1"/>
                </a:solidFill>
                <a:latin typeface="Bebas Neue"/>
              </a:rPr>
              <a:t>2</a:t>
            </a:r>
          </a:p>
        </p:txBody>
      </p:sp>
      <p:sp>
        <p:nvSpPr>
          <p:cNvPr id="93" name="Flecha derecha 92"/>
          <p:cNvSpPr/>
          <p:nvPr/>
        </p:nvSpPr>
        <p:spPr>
          <a:xfrm>
            <a:off x="11450700" y="7229449"/>
            <a:ext cx="2253084" cy="189817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200"/>
          </a:p>
        </p:txBody>
      </p:sp>
      <p:sp>
        <p:nvSpPr>
          <p:cNvPr id="75" name="Rectángulo: esquinas redondeadas 13">
            <a:extLst>
              <a:ext uri="{FF2B5EF4-FFF2-40B4-BE49-F238E27FC236}">
                <a16:creationId xmlns:a16="http://schemas.microsoft.com/office/drawing/2014/main" xmlns="" id="{CCCBBACB-F847-4AE2-B1AA-237404A81E00}"/>
              </a:ext>
            </a:extLst>
          </p:cNvPr>
          <p:cNvSpPr/>
          <p:nvPr/>
        </p:nvSpPr>
        <p:spPr>
          <a:xfrm>
            <a:off x="14069345" y="2688342"/>
            <a:ext cx="9756591" cy="10247236"/>
          </a:xfrm>
          <a:prstGeom prst="roundRect">
            <a:avLst/>
          </a:prstGeom>
          <a:solidFill>
            <a:srgbClr val="79C0D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3200" dirty="0">
              <a:latin typeface="BebasNeueBold"/>
            </a:endParaRPr>
          </a:p>
        </p:txBody>
      </p:sp>
      <p:grpSp>
        <p:nvGrpSpPr>
          <p:cNvPr id="76" name="Agrupar 145">
            <a:extLst>
              <a:ext uri="{FF2B5EF4-FFF2-40B4-BE49-F238E27FC236}">
                <a16:creationId xmlns:a16="http://schemas.microsoft.com/office/drawing/2014/main" xmlns="" id="{D2E8D885-899C-4FAF-97A4-FD61F9E78681}"/>
              </a:ext>
            </a:extLst>
          </p:cNvPr>
          <p:cNvGrpSpPr/>
          <p:nvPr/>
        </p:nvGrpSpPr>
        <p:grpSpPr>
          <a:xfrm>
            <a:off x="14829027" y="3799191"/>
            <a:ext cx="8157146" cy="8098812"/>
            <a:chOff x="14585187" y="3799191"/>
            <a:chExt cx="8157146" cy="8098812"/>
          </a:xfrm>
        </p:grpSpPr>
        <p:grpSp>
          <p:nvGrpSpPr>
            <p:cNvPr id="78" name="Agrupar 146">
              <a:extLst>
                <a:ext uri="{FF2B5EF4-FFF2-40B4-BE49-F238E27FC236}">
                  <a16:creationId xmlns:a16="http://schemas.microsoft.com/office/drawing/2014/main" xmlns="" id="{13DAFF17-2FCC-4D53-BB58-980F9C91E2A6}"/>
                </a:ext>
              </a:extLst>
            </p:cNvPr>
            <p:cNvGrpSpPr/>
            <p:nvPr/>
          </p:nvGrpSpPr>
          <p:grpSpPr>
            <a:xfrm>
              <a:off x="14588881" y="3799191"/>
              <a:ext cx="8134518" cy="1420184"/>
              <a:chOff x="14588881" y="3799191"/>
              <a:chExt cx="8134518" cy="1420184"/>
            </a:xfrm>
          </p:grpSpPr>
          <p:sp>
            <p:nvSpPr>
              <p:cNvPr id="106" name="Rectángulo redondeado 172">
                <a:extLst>
                  <a:ext uri="{FF2B5EF4-FFF2-40B4-BE49-F238E27FC236}">
                    <a16:creationId xmlns:a16="http://schemas.microsoft.com/office/drawing/2014/main" xmlns="" id="{9D1D1982-9CD0-4274-851D-131D75A526DA}"/>
                  </a:ext>
                </a:extLst>
              </p:cNvPr>
              <p:cNvSpPr/>
              <p:nvPr/>
            </p:nvSpPr>
            <p:spPr>
              <a:xfrm>
                <a:off x="14968944" y="3799191"/>
                <a:ext cx="7754455" cy="1418362"/>
              </a:xfrm>
              <a:prstGeom prst="roundRect">
                <a:avLst/>
              </a:prstGeom>
              <a:solidFill>
                <a:srgbClr val="64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BebasNeueBold"/>
                </a:endParaRPr>
              </a:p>
            </p:txBody>
          </p:sp>
          <p:sp>
            <p:nvSpPr>
              <p:cNvPr id="107" name="Elipse 106">
                <a:extLst>
                  <a:ext uri="{FF2B5EF4-FFF2-40B4-BE49-F238E27FC236}">
                    <a16:creationId xmlns:a16="http://schemas.microsoft.com/office/drawing/2014/main" xmlns="" id="{75C8C467-A4BE-4911-9F7E-70D913C777DD}"/>
                  </a:ext>
                </a:extLst>
              </p:cNvPr>
              <p:cNvSpPr/>
              <p:nvPr/>
            </p:nvSpPr>
            <p:spPr>
              <a:xfrm>
                <a:off x="14588881" y="3799191"/>
                <a:ext cx="1420184" cy="14201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>
                    <a:latin typeface="BebasNeueBold"/>
                  </a:rPr>
                  <a:t>v</a:t>
                </a:r>
              </a:p>
            </p:txBody>
          </p:sp>
        </p:grpSp>
        <p:grpSp>
          <p:nvGrpSpPr>
            <p:cNvPr id="79" name="Agrupar 147">
              <a:extLst>
                <a:ext uri="{FF2B5EF4-FFF2-40B4-BE49-F238E27FC236}">
                  <a16:creationId xmlns:a16="http://schemas.microsoft.com/office/drawing/2014/main" xmlns="" id="{B7E3386F-C78B-48BD-8A0D-1C7AEE1C3B2F}"/>
                </a:ext>
              </a:extLst>
            </p:cNvPr>
            <p:cNvGrpSpPr/>
            <p:nvPr/>
          </p:nvGrpSpPr>
          <p:grpSpPr>
            <a:xfrm>
              <a:off x="14590542" y="5520873"/>
              <a:ext cx="8151791" cy="1427113"/>
              <a:chOff x="14590542" y="5520873"/>
              <a:chExt cx="8151791" cy="1427113"/>
            </a:xfrm>
          </p:grpSpPr>
          <p:sp>
            <p:nvSpPr>
              <p:cNvPr id="103" name="Rectángulo redondeado 170">
                <a:extLst>
                  <a:ext uri="{FF2B5EF4-FFF2-40B4-BE49-F238E27FC236}">
                    <a16:creationId xmlns:a16="http://schemas.microsoft.com/office/drawing/2014/main" xmlns="" id="{40F13E22-F74B-460D-BEDF-AACE7BD0C619}"/>
                  </a:ext>
                </a:extLst>
              </p:cNvPr>
              <p:cNvSpPr/>
              <p:nvPr/>
            </p:nvSpPr>
            <p:spPr>
              <a:xfrm>
                <a:off x="14987878" y="5529624"/>
                <a:ext cx="7754455" cy="1418362"/>
              </a:xfrm>
              <a:prstGeom prst="roundRect">
                <a:avLst/>
              </a:prstGeom>
              <a:solidFill>
                <a:srgbClr val="64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BebasNeueBold"/>
                </a:endParaRPr>
              </a:p>
            </p:txBody>
          </p:sp>
          <p:sp>
            <p:nvSpPr>
              <p:cNvPr id="104" name="Elipse 103">
                <a:extLst>
                  <a:ext uri="{FF2B5EF4-FFF2-40B4-BE49-F238E27FC236}">
                    <a16:creationId xmlns:a16="http://schemas.microsoft.com/office/drawing/2014/main" xmlns="" id="{57061B01-EBFF-468D-8ED5-0027175D58C9}"/>
                  </a:ext>
                </a:extLst>
              </p:cNvPr>
              <p:cNvSpPr/>
              <p:nvPr/>
            </p:nvSpPr>
            <p:spPr>
              <a:xfrm>
                <a:off x="14590542" y="5520873"/>
                <a:ext cx="1420184" cy="14201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>
                    <a:latin typeface="BebasNeueBold"/>
                  </a:rPr>
                  <a:t>v</a:t>
                </a:r>
              </a:p>
            </p:txBody>
          </p:sp>
        </p:grpSp>
        <p:grpSp>
          <p:nvGrpSpPr>
            <p:cNvPr id="84" name="Agrupar 161">
              <a:extLst>
                <a:ext uri="{FF2B5EF4-FFF2-40B4-BE49-F238E27FC236}">
                  <a16:creationId xmlns:a16="http://schemas.microsoft.com/office/drawing/2014/main" xmlns="" id="{D9613D40-EDCF-43F7-BB71-9A76C8B69EBD}"/>
                </a:ext>
              </a:extLst>
            </p:cNvPr>
            <p:cNvGrpSpPr/>
            <p:nvPr/>
          </p:nvGrpSpPr>
          <p:grpSpPr>
            <a:xfrm>
              <a:off x="14588881" y="7160700"/>
              <a:ext cx="8153451" cy="1421459"/>
              <a:chOff x="14588881" y="7160700"/>
              <a:chExt cx="8153451" cy="1421459"/>
            </a:xfrm>
          </p:grpSpPr>
          <p:sp>
            <p:nvSpPr>
              <p:cNvPr id="101" name="Rectángulo redondeado 168">
                <a:extLst>
                  <a:ext uri="{FF2B5EF4-FFF2-40B4-BE49-F238E27FC236}">
                    <a16:creationId xmlns:a16="http://schemas.microsoft.com/office/drawing/2014/main" xmlns="" id="{23F0FE23-35E5-4AAA-A221-C6D57FE4D77E}"/>
                  </a:ext>
                </a:extLst>
              </p:cNvPr>
              <p:cNvSpPr/>
              <p:nvPr/>
            </p:nvSpPr>
            <p:spPr>
              <a:xfrm>
                <a:off x="14987877" y="7163797"/>
                <a:ext cx="7754455" cy="1418362"/>
              </a:xfrm>
              <a:prstGeom prst="roundRect">
                <a:avLst/>
              </a:prstGeom>
              <a:solidFill>
                <a:srgbClr val="64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BebasNeueBold"/>
                </a:endParaRPr>
              </a:p>
            </p:txBody>
          </p:sp>
          <p:sp>
            <p:nvSpPr>
              <p:cNvPr id="102" name="Elipse 101">
                <a:extLst>
                  <a:ext uri="{FF2B5EF4-FFF2-40B4-BE49-F238E27FC236}">
                    <a16:creationId xmlns:a16="http://schemas.microsoft.com/office/drawing/2014/main" xmlns="" id="{6DA65DF9-8228-48B8-A6CD-7C996E03ECC7}"/>
                  </a:ext>
                </a:extLst>
              </p:cNvPr>
              <p:cNvSpPr/>
              <p:nvPr/>
            </p:nvSpPr>
            <p:spPr>
              <a:xfrm>
                <a:off x="14588881" y="7160700"/>
                <a:ext cx="1420184" cy="14201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>
                    <a:latin typeface="BebasNeueBold"/>
                  </a:rPr>
                  <a:t>v</a:t>
                </a:r>
              </a:p>
            </p:txBody>
          </p:sp>
        </p:grpSp>
        <p:grpSp>
          <p:nvGrpSpPr>
            <p:cNvPr id="94" name="Agrupar 162">
              <a:extLst>
                <a:ext uri="{FF2B5EF4-FFF2-40B4-BE49-F238E27FC236}">
                  <a16:creationId xmlns:a16="http://schemas.microsoft.com/office/drawing/2014/main" xmlns="" id="{E928E440-11A6-4283-8DB7-14D4359DD889}"/>
                </a:ext>
              </a:extLst>
            </p:cNvPr>
            <p:cNvGrpSpPr/>
            <p:nvPr/>
          </p:nvGrpSpPr>
          <p:grpSpPr>
            <a:xfrm>
              <a:off x="14585187" y="8812699"/>
              <a:ext cx="8157144" cy="1422459"/>
              <a:chOff x="14585187" y="8812699"/>
              <a:chExt cx="8157144" cy="1422459"/>
            </a:xfrm>
          </p:grpSpPr>
          <p:sp>
            <p:nvSpPr>
              <p:cNvPr id="99" name="Rectángulo redondeado 166">
                <a:extLst>
                  <a:ext uri="{FF2B5EF4-FFF2-40B4-BE49-F238E27FC236}">
                    <a16:creationId xmlns:a16="http://schemas.microsoft.com/office/drawing/2014/main" xmlns="" id="{D462A340-5596-4625-BFF1-E5BCF467FA0B}"/>
                  </a:ext>
                </a:extLst>
              </p:cNvPr>
              <p:cNvSpPr/>
              <p:nvPr/>
            </p:nvSpPr>
            <p:spPr>
              <a:xfrm>
                <a:off x="14987876" y="8816796"/>
                <a:ext cx="7754455" cy="1418362"/>
              </a:xfrm>
              <a:prstGeom prst="roundRect">
                <a:avLst/>
              </a:prstGeom>
              <a:solidFill>
                <a:srgbClr val="64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BebasNeueBold"/>
                </a:endParaRPr>
              </a:p>
            </p:txBody>
          </p:sp>
          <p:sp>
            <p:nvSpPr>
              <p:cNvPr id="100" name="Elipse 99">
                <a:extLst>
                  <a:ext uri="{FF2B5EF4-FFF2-40B4-BE49-F238E27FC236}">
                    <a16:creationId xmlns:a16="http://schemas.microsoft.com/office/drawing/2014/main" xmlns="" id="{027B6EB9-F229-499B-A795-433B7DBDE01E}"/>
                  </a:ext>
                </a:extLst>
              </p:cNvPr>
              <p:cNvSpPr/>
              <p:nvPr/>
            </p:nvSpPr>
            <p:spPr>
              <a:xfrm>
                <a:off x="14585187" y="8812699"/>
                <a:ext cx="1420184" cy="14201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>
                    <a:latin typeface="BebasNeueBold"/>
                  </a:rPr>
                  <a:t>v</a:t>
                </a:r>
              </a:p>
            </p:txBody>
          </p:sp>
        </p:grpSp>
        <p:grpSp>
          <p:nvGrpSpPr>
            <p:cNvPr id="96" name="Agrupar 163">
              <a:extLst>
                <a:ext uri="{FF2B5EF4-FFF2-40B4-BE49-F238E27FC236}">
                  <a16:creationId xmlns:a16="http://schemas.microsoft.com/office/drawing/2014/main" xmlns="" id="{4ABF7444-1A53-4F5C-AF87-0351EF6AD3EA}"/>
                </a:ext>
              </a:extLst>
            </p:cNvPr>
            <p:cNvGrpSpPr/>
            <p:nvPr/>
          </p:nvGrpSpPr>
          <p:grpSpPr>
            <a:xfrm>
              <a:off x="14585187" y="10467248"/>
              <a:ext cx="8138016" cy="1430755"/>
              <a:chOff x="14585187" y="10467248"/>
              <a:chExt cx="8138016" cy="1430755"/>
            </a:xfrm>
          </p:grpSpPr>
          <p:sp>
            <p:nvSpPr>
              <p:cNvPr id="97" name="Rectángulo redondeado 164">
                <a:extLst>
                  <a:ext uri="{FF2B5EF4-FFF2-40B4-BE49-F238E27FC236}">
                    <a16:creationId xmlns:a16="http://schemas.microsoft.com/office/drawing/2014/main" xmlns="" id="{EFEF1B71-352E-4175-8AAA-E3BA21749C34}"/>
                  </a:ext>
                </a:extLst>
              </p:cNvPr>
              <p:cNvSpPr/>
              <p:nvPr/>
            </p:nvSpPr>
            <p:spPr>
              <a:xfrm>
                <a:off x="14968748" y="10467248"/>
                <a:ext cx="7754455" cy="1418362"/>
              </a:xfrm>
              <a:prstGeom prst="roundRect">
                <a:avLst/>
              </a:prstGeom>
              <a:solidFill>
                <a:srgbClr val="64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BebasNeueBold"/>
                </a:endParaRPr>
              </a:p>
            </p:txBody>
          </p:sp>
          <p:sp>
            <p:nvSpPr>
              <p:cNvPr id="98" name="Elipse 97">
                <a:extLst>
                  <a:ext uri="{FF2B5EF4-FFF2-40B4-BE49-F238E27FC236}">
                    <a16:creationId xmlns:a16="http://schemas.microsoft.com/office/drawing/2014/main" xmlns="" id="{D2A3A97C-06D7-4373-B0DA-DFF66B7C07DF}"/>
                  </a:ext>
                </a:extLst>
              </p:cNvPr>
              <p:cNvSpPr/>
              <p:nvPr/>
            </p:nvSpPr>
            <p:spPr>
              <a:xfrm>
                <a:off x="14585187" y="10477819"/>
                <a:ext cx="1420184" cy="14201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>
                    <a:latin typeface="BebasNeueBold"/>
                  </a:rPr>
                  <a:t>v</a:t>
                </a:r>
              </a:p>
            </p:txBody>
          </p:sp>
        </p:grpSp>
      </p:grpSp>
      <p:sp>
        <p:nvSpPr>
          <p:cNvPr id="109" name="Rectángulo: esquinas redondeadas 13">
            <a:extLst>
              <a:ext uri="{FF2B5EF4-FFF2-40B4-BE49-F238E27FC236}">
                <a16:creationId xmlns:a16="http://schemas.microsoft.com/office/drawing/2014/main" xmlns="" id="{E8E12D6B-6668-4BF5-BC6E-3D566E7778BC}"/>
              </a:ext>
            </a:extLst>
          </p:cNvPr>
          <p:cNvSpPr/>
          <p:nvPr/>
        </p:nvSpPr>
        <p:spPr>
          <a:xfrm>
            <a:off x="14353880" y="2962856"/>
            <a:ext cx="9227135" cy="9691155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3200" dirty="0">
              <a:latin typeface="BebasNeueBold"/>
            </a:endParaRPr>
          </a:p>
        </p:txBody>
      </p:sp>
      <p:sp>
        <p:nvSpPr>
          <p:cNvPr id="111" name="Rectángulo redondeado 177">
            <a:extLst>
              <a:ext uri="{FF2B5EF4-FFF2-40B4-BE49-F238E27FC236}">
                <a16:creationId xmlns:a16="http://schemas.microsoft.com/office/drawing/2014/main" xmlns="" id="{994260C0-370B-4380-967E-A69C69FE308C}"/>
              </a:ext>
            </a:extLst>
          </p:cNvPr>
          <p:cNvSpPr/>
          <p:nvPr/>
        </p:nvSpPr>
        <p:spPr>
          <a:xfrm>
            <a:off x="14700901" y="815153"/>
            <a:ext cx="8444415" cy="1503384"/>
          </a:xfrm>
          <a:prstGeom prst="roundRect">
            <a:avLst/>
          </a:prstGeom>
          <a:solidFill>
            <a:srgbClr val="79C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BebasNeueBold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xmlns="" id="{0CE1EBA8-4FD7-4F9F-9D00-4C2D83D82BF4}"/>
              </a:ext>
            </a:extLst>
          </p:cNvPr>
          <p:cNvSpPr txBox="1"/>
          <p:nvPr/>
        </p:nvSpPr>
        <p:spPr>
          <a:xfrm>
            <a:off x="16123219" y="792005"/>
            <a:ext cx="7034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BebasNeueBold"/>
              </a:rPr>
              <a:t>PROPÓSITOS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xmlns="" id="{E536E065-D8A7-43E2-9663-7515B0B77719}"/>
              </a:ext>
            </a:extLst>
          </p:cNvPr>
          <p:cNvSpPr txBox="1"/>
          <p:nvPr/>
        </p:nvSpPr>
        <p:spPr>
          <a:xfrm>
            <a:off x="15179455" y="428624"/>
            <a:ext cx="902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solidFill>
                  <a:schemeClr val="bg1"/>
                </a:solidFill>
                <a:latin typeface="BebasNeueBold"/>
              </a:rPr>
              <a:t>5</a:t>
            </a:r>
          </a:p>
        </p:txBody>
      </p:sp>
      <p:sp>
        <p:nvSpPr>
          <p:cNvPr id="114" name="Rectángulo redondeado 188">
            <a:extLst>
              <a:ext uri="{FF2B5EF4-FFF2-40B4-BE49-F238E27FC236}">
                <a16:creationId xmlns:a16="http://schemas.microsoft.com/office/drawing/2014/main" xmlns="" id="{FAB52B10-2E12-4759-B577-75F1E319B86D}"/>
              </a:ext>
            </a:extLst>
          </p:cNvPr>
          <p:cNvSpPr/>
          <p:nvPr/>
        </p:nvSpPr>
        <p:spPr>
          <a:xfrm>
            <a:off x="16455044" y="3908953"/>
            <a:ext cx="7367963" cy="123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200" b="1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Servicios digitales </a:t>
            </a:r>
            <a:r>
              <a:rPr lang="es-CO" sz="3200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de confianza</a:t>
            </a:r>
            <a:endParaRPr lang="es-CO" sz="4000" dirty="0">
              <a:solidFill>
                <a:schemeClr val="bg1"/>
              </a:solidFill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15" name="Rectángulo redondeado 189">
            <a:extLst>
              <a:ext uri="{FF2B5EF4-FFF2-40B4-BE49-F238E27FC236}">
                <a16:creationId xmlns:a16="http://schemas.microsoft.com/office/drawing/2014/main" xmlns="" id="{4D1C7AF4-4CBE-4ACB-AF6B-B27ACB15FE59}"/>
              </a:ext>
            </a:extLst>
          </p:cNvPr>
          <p:cNvSpPr/>
          <p:nvPr/>
        </p:nvSpPr>
        <p:spPr>
          <a:xfrm>
            <a:off x="16440256" y="5654552"/>
            <a:ext cx="6497629" cy="123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Procesos internos, seguros y eficientes</a:t>
            </a:r>
            <a:r>
              <a:rPr lang="es-ES_tradnl" sz="2800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 a partir </a:t>
            </a:r>
            <a:r>
              <a:rPr lang="es-CO" sz="2800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de las capacidades de gestión T.I.</a:t>
            </a:r>
            <a:endParaRPr lang="es-CO" sz="3600" dirty="0">
              <a:solidFill>
                <a:schemeClr val="bg1"/>
              </a:solidFill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16" name="Rectángulo redondeado 190">
            <a:extLst>
              <a:ext uri="{FF2B5EF4-FFF2-40B4-BE49-F238E27FC236}">
                <a16:creationId xmlns:a16="http://schemas.microsoft.com/office/drawing/2014/main" xmlns="" id="{D6D1FC42-A865-4604-B577-FE4311A927D3}"/>
              </a:ext>
            </a:extLst>
          </p:cNvPr>
          <p:cNvSpPr/>
          <p:nvPr/>
        </p:nvSpPr>
        <p:spPr>
          <a:xfrm>
            <a:off x="16432642" y="7265022"/>
            <a:ext cx="7367963" cy="123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Toma de </a:t>
            </a:r>
            <a:r>
              <a:rPr lang="es-CO" sz="2800" b="1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decisiones basadas en datos</a:t>
            </a:r>
          </a:p>
        </p:txBody>
      </p:sp>
      <p:sp>
        <p:nvSpPr>
          <p:cNvPr id="117" name="Rectángulo redondeado 191">
            <a:extLst>
              <a:ext uri="{FF2B5EF4-FFF2-40B4-BE49-F238E27FC236}">
                <a16:creationId xmlns:a16="http://schemas.microsoft.com/office/drawing/2014/main" xmlns="" id="{C0BD566F-BBE2-4026-936C-D89FC45FA57D}"/>
              </a:ext>
            </a:extLst>
          </p:cNvPr>
          <p:cNvSpPr/>
          <p:nvPr/>
        </p:nvSpPr>
        <p:spPr>
          <a:xfrm>
            <a:off x="16419524" y="8955327"/>
            <a:ext cx="6707845" cy="123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2800" b="1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Empoderamiento ciudadano </a:t>
            </a:r>
            <a:r>
              <a:rPr lang="es-CO" sz="2800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a través de la consolidación de un estado abierto </a:t>
            </a:r>
            <a:endParaRPr lang="es-ES_tradnl" sz="2800" dirty="0">
              <a:solidFill>
                <a:schemeClr val="bg1"/>
              </a:solidFill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18" name="Rectángulo redondeado 192">
            <a:extLst>
              <a:ext uri="{FF2B5EF4-FFF2-40B4-BE49-F238E27FC236}">
                <a16:creationId xmlns:a16="http://schemas.microsoft.com/office/drawing/2014/main" xmlns="" id="{B482C4E2-121E-4C80-BE1A-2CE087EEA900}"/>
              </a:ext>
            </a:extLst>
          </p:cNvPr>
          <p:cNvSpPr/>
          <p:nvPr/>
        </p:nvSpPr>
        <p:spPr>
          <a:xfrm>
            <a:off x="16419524" y="10591419"/>
            <a:ext cx="6707845" cy="1238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Impulso en el </a:t>
            </a:r>
            <a:r>
              <a:rPr lang="es-CO" sz="2800" b="1" dirty="0">
                <a:solidFill>
                  <a:schemeClr val="bg1"/>
                </a:solidFill>
                <a:latin typeface="BebasNeueBold"/>
                <a:ea typeface="Bebas Neue Book" charset="0"/>
                <a:cs typeface="Bebas Neue Book" charset="0"/>
              </a:rPr>
              <a:t>desarrollo de territorios y ciudades inteligentes</a:t>
            </a:r>
          </a:p>
        </p:txBody>
      </p:sp>
      <p:pic>
        <p:nvPicPr>
          <p:cNvPr id="119" name="Imagen 118">
            <a:extLst>
              <a:ext uri="{FF2B5EF4-FFF2-40B4-BE49-F238E27FC236}">
                <a16:creationId xmlns:a16="http://schemas.microsoft.com/office/drawing/2014/main" xmlns="" id="{AFB9DAE8-920B-4EF3-B9B7-7E6F3D032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63" y="10441443"/>
            <a:ext cx="1057385" cy="1560077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xmlns="" id="{4CAC2787-AFC1-43D7-ABEE-8A3714003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7202" b="12500"/>
          <a:stretch/>
        </p:blipFill>
        <p:spPr>
          <a:xfrm>
            <a:off x="15034139" y="8921333"/>
            <a:ext cx="1062411" cy="1180667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xmlns="" id="{E8F12BE9-C8BA-46BE-A7EB-D9E979237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14629" r="22398" b="16691"/>
          <a:stretch/>
        </p:blipFill>
        <p:spPr>
          <a:xfrm>
            <a:off x="15175853" y="3952002"/>
            <a:ext cx="692661" cy="1112740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xmlns="" id="{5FABE793-C17E-41F1-BAAF-6A778A3E43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t="29594" r="18347" b="30189"/>
          <a:stretch/>
        </p:blipFill>
        <p:spPr>
          <a:xfrm>
            <a:off x="15120707" y="7462549"/>
            <a:ext cx="867382" cy="782130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xmlns="" id="{29A11E2B-F75B-45DF-BFEE-74380A154D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6" b="30188"/>
          <a:stretch/>
        </p:blipFill>
        <p:spPr>
          <a:xfrm>
            <a:off x="14971635" y="5874574"/>
            <a:ext cx="1128885" cy="713779"/>
          </a:xfrm>
          <a:prstGeom prst="rect">
            <a:avLst/>
          </a:prstGeom>
        </p:spPr>
      </p:pic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xmlns="" id="{B93F85EC-4C77-4CC6-976C-D1975FE4F64D}"/>
              </a:ext>
            </a:extLst>
          </p:cNvPr>
          <p:cNvCxnSpPr/>
          <p:nvPr/>
        </p:nvCxnSpPr>
        <p:spPr>
          <a:xfrm flipH="1" flipV="1">
            <a:off x="18884336" y="2307130"/>
            <a:ext cx="981" cy="395508"/>
          </a:xfrm>
          <a:prstGeom prst="line">
            <a:avLst/>
          </a:prstGeom>
          <a:ln>
            <a:solidFill>
              <a:srgbClr val="79C0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lecha derecha 4">
            <a:extLst>
              <a:ext uri="{FF2B5EF4-FFF2-40B4-BE49-F238E27FC236}">
                <a16:creationId xmlns:a16="http://schemas.microsoft.com/office/drawing/2014/main" xmlns="" id="{6C43C37E-C7D8-475D-9810-EAE4144984F9}"/>
              </a:ext>
            </a:extLst>
          </p:cNvPr>
          <p:cNvSpPr/>
          <p:nvPr/>
        </p:nvSpPr>
        <p:spPr>
          <a:xfrm>
            <a:off x="11472668" y="7026153"/>
            <a:ext cx="2481895" cy="2305466"/>
          </a:xfrm>
          <a:prstGeom prst="rightArrow">
            <a:avLst/>
          </a:prstGeom>
          <a:noFill/>
          <a:ln>
            <a:solidFill>
              <a:srgbClr val="79C0D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200"/>
          </a:p>
        </p:txBody>
      </p:sp>
      <p:sp>
        <p:nvSpPr>
          <p:cNvPr id="129" name="Rectángulo redondeado 130">
            <a:extLst>
              <a:ext uri="{FF2B5EF4-FFF2-40B4-BE49-F238E27FC236}">
                <a16:creationId xmlns:a16="http://schemas.microsoft.com/office/drawing/2014/main" xmlns="" id="{012CEA1D-BDAE-45B5-B10E-D3170212A965}"/>
              </a:ext>
            </a:extLst>
          </p:cNvPr>
          <p:cNvSpPr/>
          <p:nvPr/>
        </p:nvSpPr>
        <p:spPr>
          <a:xfrm>
            <a:off x="1723847" y="11432194"/>
            <a:ext cx="8444415" cy="150338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latin typeface="BebasNeueBold"/>
            </a:endParaRPr>
          </a:p>
        </p:txBody>
      </p:sp>
      <p:sp>
        <p:nvSpPr>
          <p:cNvPr id="130" name="Rectángulo redondeado 132">
            <a:extLst>
              <a:ext uri="{FF2B5EF4-FFF2-40B4-BE49-F238E27FC236}">
                <a16:creationId xmlns:a16="http://schemas.microsoft.com/office/drawing/2014/main" xmlns="" id="{F0A801D5-7E29-448B-A3FF-D12A50929BC7}"/>
              </a:ext>
            </a:extLst>
          </p:cNvPr>
          <p:cNvSpPr/>
          <p:nvPr/>
        </p:nvSpPr>
        <p:spPr>
          <a:xfrm>
            <a:off x="587781" y="9489743"/>
            <a:ext cx="3292303" cy="12438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31" name="Rectángulo redondeado 133">
            <a:extLst>
              <a:ext uri="{FF2B5EF4-FFF2-40B4-BE49-F238E27FC236}">
                <a16:creationId xmlns:a16="http://schemas.microsoft.com/office/drawing/2014/main" xmlns="" id="{354C0645-772D-4331-BDF5-0B20659F3539}"/>
              </a:ext>
            </a:extLst>
          </p:cNvPr>
          <p:cNvSpPr/>
          <p:nvPr/>
        </p:nvSpPr>
        <p:spPr>
          <a:xfrm>
            <a:off x="4299506" y="9489743"/>
            <a:ext cx="3292303" cy="12438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32" name="Rectángulo redondeado 134">
            <a:extLst>
              <a:ext uri="{FF2B5EF4-FFF2-40B4-BE49-F238E27FC236}">
                <a16:creationId xmlns:a16="http://schemas.microsoft.com/office/drawing/2014/main" xmlns="" id="{F7CE7626-D941-4A15-A084-0713F70D8371}"/>
              </a:ext>
            </a:extLst>
          </p:cNvPr>
          <p:cNvSpPr/>
          <p:nvPr/>
        </p:nvSpPr>
        <p:spPr>
          <a:xfrm>
            <a:off x="8013439" y="9465749"/>
            <a:ext cx="3292303" cy="12438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33" name="CuadroTexto 132">
            <a:extLst>
              <a:ext uri="{FF2B5EF4-FFF2-40B4-BE49-F238E27FC236}">
                <a16:creationId xmlns:a16="http://schemas.microsoft.com/office/drawing/2014/main" xmlns="" id="{4653343F-FB1E-4C54-9DD7-FFA20F71B1EC}"/>
              </a:ext>
            </a:extLst>
          </p:cNvPr>
          <p:cNvSpPr txBox="1"/>
          <p:nvPr/>
        </p:nvSpPr>
        <p:spPr>
          <a:xfrm>
            <a:off x="2569588" y="11215746"/>
            <a:ext cx="90213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chemeClr val="bg1"/>
                </a:solidFill>
                <a:latin typeface="BebasNeueBold"/>
              </a:rPr>
              <a:t>3</a:t>
            </a:r>
          </a:p>
        </p:txBody>
      </p:sp>
      <p:sp>
        <p:nvSpPr>
          <p:cNvPr id="134" name="Rectángulo redondeado 141">
            <a:extLst>
              <a:ext uri="{FF2B5EF4-FFF2-40B4-BE49-F238E27FC236}">
                <a16:creationId xmlns:a16="http://schemas.microsoft.com/office/drawing/2014/main" xmlns="" id="{5CC7F586-D9B7-40E2-9541-753DEA312922}"/>
              </a:ext>
            </a:extLst>
          </p:cNvPr>
          <p:cNvSpPr/>
          <p:nvPr/>
        </p:nvSpPr>
        <p:spPr>
          <a:xfrm>
            <a:off x="1070586" y="9813412"/>
            <a:ext cx="2465264" cy="6219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ebasNeueBold"/>
                <a:ea typeface="Bebas Neue Book" charset="0"/>
                <a:cs typeface="Bebas Neue Book" charset="0"/>
              </a:rPr>
              <a:t>Arquitectura T.I.</a:t>
            </a:r>
          </a:p>
        </p:txBody>
      </p:sp>
      <p:sp>
        <p:nvSpPr>
          <p:cNvPr id="135" name="Rectángulo redondeado 142">
            <a:extLst>
              <a:ext uri="{FF2B5EF4-FFF2-40B4-BE49-F238E27FC236}">
                <a16:creationId xmlns:a16="http://schemas.microsoft.com/office/drawing/2014/main" xmlns="" id="{D70EEE38-568C-4214-B66A-36C5FF3577EB}"/>
              </a:ext>
            </a:extLst>
          </p:cNvPr>
          <p:cNvSpPr/>
          <p:nvPr/>
        </p:nvSpPr>
        <p:spPr>
          <a:xfrm>
            <a:off x="4928964" y="9519953"/>
            <a:ext cx="2159581" cy="4869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36" name="Rectángulo redondeado 143">
            <a:extLst>
              <a:ext uri="{FF2B5EF4-FFF2-40B4-BE49-F238E27FC236}">
                <a16:creationId xmlns:a16="http://schemas.microsoft.com/office/drawing/2014/main" xmlns="" id="{C5746CBD-85F5-483B-BF60-717915B20767}"/>
              </a:ext>
            </a:extLst>
          </p:cNvPr>
          <p:cNvSpPr/>
          <p:nvPr/>
        </p:nvSpPr>
        <p:spPr>
          <a:xfrm>
            <a:off x="4791441" y="9598572"/>
            <a:ext cx="2297104" cy="5035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ebasNeueBold"/>
                <a:ea typeface="Bebas Neue Book" charset="0"/>
                <a:cs typeface="Bebas Neue Book" charset="0"/>
              </a:rPr>
              <a:t>Seguridad y</a:t>
            </a:r>
          </a:p>
        </p:txBody>
      </p:sp>
      <p:sp>
        <p:nvSpPr>
          <p:cNvPr id="137" name="Rectángulo redondeado 144">
            <a:extLst>
              <a:ext uri="{FF2B5EF4-FFF2-40B4-BE49-F238E27FC236}">
                <a16:creationId xmlns:a16="http://schemas.microsoft.com/office/drawing/2014/main" xmlns="" id="{310789A9-9EA2-46C6-88CB-506AA297F7FD}"/>
              </a:ext>
            </a:extLst>
          </p:cNvPr>
          <p:cNvSpPr/>
          <p:nvPr/>
        </p:nvSpPr>
        <p:spPr>
          <a:xfrm>
            <a:off x="4887497" y="10010834"/>
            <a:ext cx="2356462" cy="4588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ebasNeueBold"/>
                <a:ea typeface="Bebas Neue Book" charset="0"/>
                <a:cs typeface="Bebas Neue Book" charset="0"/>
              </a:rPr>
              <a:t>privacidad</a:t>
            </a:r>
          </a:p>
        </p:txBody>
      </p:sp>
      <p:sp>
        <p:nvSpPr>
          <p:cNvPr id="138" name="Rectángulo redondeado 148">
            <a:extLst>
              <a:ext uri="{FF2B5EF4-FFF2-40B4-BE49-F238E27FC236}">
                <a16:creationId xmlns:a16="http://schemas.microsoft.com/office/drawing/2014/main" xmlns="" id="{687C984C-AA32-400C-9043-354433C5AE59}"/>
              </a:ext>
            </a:extLst>
          </p:cNvPr>
          <p:cNvSpPr/>
          <p:nvPr/>
        </p:nvSpPr>
        <p:spPr>
          <a:xfrm>
            <a:off x="8559607" y="9472609"/>
            <a:ext cx="2204598" cy="5105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39" name="Rectángulo redondeado 149">
            <a:extLst>
              <a:ext uri="{FF2B5EF4-FFF2-40B4-BE49-F238E27FC236}">
                <a16:creationId xmlns:a16="http://schemas.microsoft.com/office/drawing/2014/main" xmlns="" id="{567F683B-69E4-4A37-8F62-3DA17AB839D2}"/>
              </a:ext>
            </a:extLst>
          </p:cNvPr>
          <p:cNvSpPr/>
          <p:nvPr/>
        </p:nvSpPr>
        <p:spPr>
          <a:xfrm>
            <a:off x="8825440" y="9426925"/>
            <a:ext cx="1909609" cy="5464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ebasNeueBold"/>
                <a:ea typeface="Bebas Neue Book" charset="0"/>
                <a:cs typeface="Bebas Neue Book" charset="0"/>
              </a:rPr>
              <a:t>Servicios</a:t>
            </a:r>
          </a:p>
        </p:txBody>
      </p:sp>
      <p:sp>
        <p:nvSpPr>
          <p:cNvPr id="140" name="Rectángulo redondeado 150">
            <a:extLst>
              <a:ext uri="{FF2B5EF4-FFF2-40B4-BE49-F238E27FC236}">
                <a16:creationId xmlns:a16="http://schemas.microsoft.com/office/drawing/2014/main" xmlns="" id="{201B6D0F-1F31-47D5-8870-84D8D9DE692A}"/>
              </a:ext>
            </a:extLst>
          </p:cNvPr>
          <p:cNvSpPr/>
          <p:nvPr/>
        </p:nvSpPr>
        <p:spPr>
          <a:xfrm>
            <a:off x="8450207" y="10062925"/>
            <a:ext cx="2722852" cy="5000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atin typeface="BebasNeueBold"/>
                <a:ea typeface="Bebas Neue Book" charset="0"/>
                <a:cs typeface="Bebas Neue Book" charset="0"/>
              </a:rPr>
              <a:t>ciudadanos digitales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xmlns="" id="{36D7AC5C-D3D6-4044-9329-032A0A7CD29F}"/>
              </a:ext>
            </a:extLst>
          </p:cNvPr>
          <p:cNvSpPr txBox="1"/>
          <p:nvPr/>
        </p:nvSpPr>
        <p:spPr>
          <a:xfrm>
            <a:off x="3993357" y="12001520"/>
            <a:ext cx="6642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BebasNeueBold"/>
              </a:rPr>
              <a:t>transversales</a:t>
            </a: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xmlns="" id="{D679D792-B59C-4D07-B746-C78D44443B53}"/>
              </a:ext>
            </a:extLst>
          </p:cNvPr>
          <p:cNvSpPr txBox="1"/>
          <p:nvPr/>
        </p:nvSpPr>
        <p:spPr>
          <a:xfrm>
            <a:off x="3968565" y="11295591"/>
            <a:ext cx="6644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BebasNeueBold"/>
              </a:rPr>
              <a:t>Habilitadores</a:t>
            </a:r>
          </a:p>
        </p:txBody>
      </p:sp>
      <p:sp>
        <p:nvSpPr>
          <p:cNvPr id="144" name="Rectángulo redondeado 154">
            <a:extLst>
              <a:ext uri="{FF2B5EF4-FFF2-40B4-BE49-F238E27FC236}">
                <a16:creationId xmlns:a16="http://schemas.microsoft.com/office/drawing/2014/main" xmlns="" id="{2694D24C-DC5A-47F2-A1EC-5CD73BABDDD8}"/>
              </a:ext>
            </a:extLst>
          </p:cNvPr>
          <p:cNvSpPr/>
          <p:nvPr/>
        </p:nvSpPr>
        <p:spPr>
          <a:xfrm>
            <a:off x="492223" y="9377557"/>
            <a:ext cx="3469924" cy="1438525"/>
          </a:xfrm>
          <a:prstGeom prst="roundRect">
            <a:avLst/>
          </a:prstGeom>
          <a:noFill/>
          <a:ln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45" name="Rectángulo redondeado 155">
            <a:extLst>
              <a:ext uri="{FF2B5EF4-FFF2-40B4-BE49-F238E27FC236}">
                <a16:creationId xmlns:a16="http://schemas.microsoft.com/office/drawing/2014/main" xmlns="" id="{50E80C9C-AF6A-4ECB-9C3B-C607ADA63328}"/>
              </a:ext>
            </a:extLst>
          </p:cNvPr>
          <p:cNvSpPr/>
          <p:nvPr/>
        </p:nvSpPr>
        <p:spPr>
          <a:xfrm>
            <a:off x="4210694" y="9378149"/>
            <a:ext cx="3469924" cy="1438525"/>
          </a:xfrm>
          <a:prstGeom prst="roundRect">
            <a:avLst/>
          </a:prstGeom>
          <a:noFill/>
          <a:ln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46" name="Rectángulo redondeado 156">
            <a:extLst>
              <a:ext uri="{FF2B5EF4-FFF2-40B4-BE49-F238E27FC236}">
                <a16:creationId xmlns:a16="http://schemas.microsoft.com/office/drawing/2014/main" xmlns="" id="{E89DF5FA-77D8-4C62-AB19-0CBE93544B67}"/>
              </a:ext>
            </a:extLst>
          </p:cNvPr>
          <p:cNvSpPr/>
          <p:nvPr/>
        </p:nvSpPr>
        <p:spPr>
          <a:xfrm>
            <a:off x="7929165" y="9350776"/>
            <a:ext cx="3469924" cy="1438525"/>
          </a:xfrm>
          <a:prstGeom prst="roundRect">
            <a:avLst/>
          </a:prstGeom>
          <a:noFill/>
          <a:ln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cxnSp>
        <p:nvCxnSpPr>
          <p:cNvPr id="147" name="Conector angular 157">
            <a:extLst>
              <a:ext uri="{FF2B5EF4-FFF2-40B4-BE49-F238E27FC236}">
                <a16:creationId xmlns:a16="http://schemas.microsoft.com/office/drawing/2014/main" xmlns="" id="{43387CB5-AAF4-485A-8456-34993D8FA100}"/>
              </a:ext>
            </a:extLst>
          </p:cNvPr>
          <p:cNvCxnSpPr/>
          <p:nvPr/>
        </p:nvCxnSpPr>
        <p:spPr>
          <a:xfrm rot="10800000">
            <a:off x="2227185" y="10816082"/>
            <a:ext cx="3744990" cy="399664"/>
          </a:xfrm>
          <a:prstGeom prst="bentConnector2">
            <a:avLst/>
          </a:prstGeom>
          <a:ln>
            <a:solidFill>
              <a:srgbClr val="ED7D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ector recto 148">
            <a:extLst>
              <a:ext uri="{FF2B5EF4-FFF2-40B4-BE49-F238E27FC236}">
                <a16:creationId xmlns:a16="http://schemas.microsoft.com/office/drawing/2014/main" xmlns="" id="{DA198496-9A3F-4B58-B70A-10BC7470BD7B}"/>
              </a:ext>
            </a:extLst>
          </p:cNvPr>
          <p:cNvCxnSpPr/>
          <p:nvPr/>
        </p:nvCxnSpPr>
        <p:spPr>
          <a:xfrm flipH="1" flipV="1">
            <a:off x="5942559" y="10717509"/>
            <a:ext cx="3074" cy="709239"/>
          </a:xfrm>
          <a:prstGeom prst="line">
            <a:avLst/>
          </a:prstGeom>
          <a:ln>
            <a:solidFill>
              <a:srgbClr val="ED7D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angular 159">
            <a:extLst>
              <a:ext uri="{FF2B5EF4-FFF2-40B4-BE49-F238E27FC236}">
                <a16:creationId xmlns:a16="http://schemas.microsoft.com/office/drawing/2014/main" xmlns="" id="{92AD7E6E-5FC4-41CE-80CB-0638C9A3B5CD}"/>
              </a:ext>
            </a:extLst>
          </p:cNvPr>
          <p:cNvCxnSpPr/>
          <p:nvPr/>
        </p:nvCxnSpPr>
        <p:spPr>
          <a:xfrm flipV="1">
            <a:off x="5972175" y="10789301"/>
            <a:ext cx="3691952" cy="426445"/>
          </a:xfrm>
          <a:prstGeom prst="bentConnector2">
            <a:avLst/>
          </a:prstGeom>
          <a:ln>
            <a:solidFill>
              <a:srgbClr val="ED7D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ángulo redondeado 160">
            <a:extLst>
              <a:ext uri="{FF2B5EF4-FFF2-40B4-BE49-F238E27FC236}">
                <a16:creationId xmlns:a16="http://schemas.microsoft.com/office/drawing/2014/main" xmlns="" id="{4A81E1F0-C349-43A4-AE7D-FAF06F667007}"/>
              </a:ext>
            </a:extLst>
          </p:cNvPr>
          <p:cNvSpPr/>
          <p:nvPr/>
        </p:nvSpPr>
        <p:spPr>
          <a:xfrm>
            <a:off x="1619724" y="9746693"/>
            <a:ext cx="1345885" cy="2615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latin typeface="BebasNeueBold"/>
              <a:ea typeface="Bebas Neue Book" charset="0"/>
              <a:cs typeface="Bebas Neue Book" charset="0"/>
            </a:endParaRPr>
          </a:p>
        </p:txBody>
      </p:sp>
      <p:sp>
        <p:nvSpPr>
          <p:cNvPr id="163" name="Rectángulo 162">
            <a:extLst>
              <a:ext uri="{FF2B5EF4-FFF2-40B4-BE49-F238E27FC236}">
                <a16:creationId xmlns:a16="http://schemas.microsoft.com/office/drawing/2014/main" xmlns="" id="{5D4EB842-3EF5-456B-BBF6-FBF2397AC93B}"/>
              </a:ext>
            </a:extLst>
          </p:cNvPr>
          <p:cNvSpPr/>
          <p:nvPr/>
        </p:nvSpPr>
        <p:spPr>
          <a:xfrm>
            <a:off x="3819785" y="8769496"/>
            <a:ext cx="4624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>
                <a:solidFill>
                  <a:srgbClr val="ED7D31"/>
                </a:solidFill>
                <a:latin typeface="BebasNeueBold"/>
                <a:ea typeface="Bebas Neue" charset="0"/>
                <a:cs typeface="Bebas Neue" charset="0"/>
              </a:rPr>
              <a:t>LINEAMIENTOS Y ESTÁNDARES</a:t>
            </a:r>
          </a:p>
        </p:txBody>
      </p:sp>
      <p:grpSp>
        <p:nvGrpSpPr>
          <p:cNvPr id="170" name="Agrupar 146">
            <a:extLst>
              <a:ext uri="{FF2B5EF4-FFF2-40B4-BE49-F238E27FC236}">
                <a16:creationId xmlns:a16="http://schemas.microsoft.com/office/drawing/2014/main" xmlns="" id="{5B4AE039-51B8-4334-80CB-57A0A3643406}"/>
              </a:ext>
            </a:extLst>
          </p:cNvPr>
          <p:cNvGrpSpPr/>
          <p:nvPr/>
        </p:nvGrpSpPr>
        <p:grpSpPr>
          <a:xfrm>
            <a:off x="5822064" y="3222677"/>
            <a:ext cx="5929361" cy="5790768"/>
            <a:chOff x="5669664" y="3038193"/>
            <a:chExt cx="5929361" cy="5790768"/>
          </a:xfrm>
        </p:grpSpPr>
        <p:pic>
          <p:nvPicPr>
            <p:cNvPr id="171" name="Imagen 170">
              <a:extLst>
                <a:ext uri="{FF2B5EF4-FFF2-40B4-BE49-F238E27FC236}">
                  <a16:creationId xmlns:a16="http://schemas.microsoft.com/office/drawing/2014/main" xmlns="" id="{B36FEA58-D48B-4801-B0D3-975F5B05C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5861" r="9648" b="16503"/>
            <a:stretch/>
          </p:blipFill>
          <p:spPr>
            <a:xfrm rot="20327696">
              <a:off x="5669664" y="3038193"/>
              <a:ext cx="5929361" cy="5790768"/>
            </a:xfrm>
            <a:prstGeom prst="rect">
              <a:avLst/>
            </a:prstGeom>
          </p:spPr>
        </p:pic>
        <p:sp>
          <p:nvSpPr>
            <p:cNvPr id="172" name="Elipse 171">
              <a:extLst>
                <a:ext uri="{FF2B5EF4-FFF2-40B4-BE49-F238E27FC236}">
                  <a16:creationId xmlns:a16="http://schemas.microsoft.com/office/drawing/2014/main" xmlns="" id="{E14A2302-B57D-44B9-8D9A-D76B6453AC4F}"/>
                </a:ext>
              </a:extLst>
            </p:cNvPr>
            <p:cNvSpPr/>
            <p:nvPr/>
          </p:nvSpPr>
          <p:spPr>
            <a:xfrm rot="20327696">
              <a:off x="7254868" y="4552629"/>
              <a:ext cx="2785208" cy="2785208"/>
            </a:xfrm>
            <a:prstGeom prst="ellipse">
              <a:avLst/>
            </a:prstGeom>
            <a:solidFill>
              <a:srgbClr val="6138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73" name="Agrupar 19">
              <a:extLst>
                <a:ext uri="{FF2B5EF4-FFF2-40B4-BE49-F238E27FC236}">
                  <a16:creationId xmlns:a16="http://schemas.microsoft.com/office/drawing/2014/main" xmlns="" id="{DD37B440-53BB-4391-BE38-7CF8E3B41B51}"/>
                </a:ext>
              </a:extLst>
            </p:cNvPr>
            <p:cNvGrpSpPr/>
            <p:nvPr/>
          </p:nvGrpSpPr>
          <p:grpSpPr>
            <a:xfrm>
              <a:off x="6987367" y="4540046"/>
              <a:ext cx="3366752" cy="1957483"/>
              <a:chOff x="5113679" y="2726946"/>
              <a:chExt cx="3518826" cy="2045902"/>
            </a:xfrm>
          </p:grpSpPr>
          <p:sp>
            <p:nvSpPr>
              <p:cNvPr id="176" name="Rectángulo redondeado 26">
                <a:extLst>
                  <a:ext uri="{FF2B5EF4-FFF2-40B4-BE49-F238E27FC236}">
                    <a16:creationId xmlns:a16="http://schemas.microsoft.com/office/drawing/2014/main" xmlns="" id="{90ECD8C8-B5AF-4775-B136-92D23CAE307D}"/>
                  </a:ext>
                </a:extLst>
              </p:cNvPr>
              <p:cNvSpPr/>
              <p:nvPr/>
            </p:nvSpPr>
            <p:spPr>
              <a:xfrm>
                <a:off x="5113679" y="3534503"/>
                <a:ext cx="3502749" cy="123834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b="1" dirty="0">
                    <a:latin typeface="Bebas Neue Book" charset="0"/>
                    <a:ea typeface="Bebas Neue Book" charset="0"/>
                    <a:cs typeface="Bebas Neue Book" charset="0"/>
                  </a:rPr>
                  <a:t>LA SOCIEDAD</a:t>
                </a:r>
              </a:p>
            </p:txBody>
          </p:sp>
          <p:sp>
            <p:nvSpPr>
              <p:cNvPr id="177" name="Rectángulo redondeado 27">
                <a:extLst>
                  <a:ext uri="{FF2B5EF4-FFF2-40B4-BE49-F238E27FC236}">
                    <a16:creationId xmlns:a16="http://schemas.microsoft.com/office/drawing/2014/main" xmlns="" id="{3A7EEE3A-B4EF-4AB1-BEDB-C74F89F4E149}"/>
                  </a:ext>
                </a:extLst>
              </p:cNvPr>
              <p:cNvSpPr/>
              <p:nvPr/>
            </p:nvSpPr>
            <p:spPr>
              <a:xfrm>
                <a:off x="5129756" y="2726946"/>
                <a:ext cx="3502749" cy="123834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4800" b="1" dirty="0">
                  <a:latin typeface="Bebas Neue Book" charset="0"/>
                  <a:ea typeface="Bebas Neue Book" charset="0"/>
                  <a:cs typeface="Bebas Neue Book" charset="0"/>
                </a:endParaRPr>
              </a:p>
            </p:txBody>
          </p:sp>
        </p:grpSp>
        <p:pic>
          <p:nvPicPr>
            <p:cNvPr id="174" name="Imagen 173">
              <a:extLst>
                <a:ext uri="{FF2B5EF4-FFF2-40B4-BE49-F238E27FC236}">
                  <a16:creationId xmlns:a16="http://schemas.microsoft.com/office/drawing/2014/main" xmlns="" id="{BAF0BE63-9985-4FC5-AE5E-FE55BA99E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9" t="26882" r="11712" b="20545"/>
            <a:stretch/>
          </p:blipFill>
          <p:spPr>
            <a:xfrm>
              <a:off x="8163957" y="6202601"/>
              <a:ext cx="1037812" cy="1023017"/>
            </a:xfrm>
            <a:prstGeom prst="rect">
              <a:avLst/>
            </a:prstGeom>
          </p:spPr>
        </p:pic>
        <p:sp>
          <p:nvSpPr>
            <p:cNvPr id="175" name="Elipse 174">
              <a:extLst>
                <a:ext uri="{FF2B5EF4-FFF2-40B4-BE49-F238E27FC236}">
                  <a16:creationId xmlns:a16="http://schemas.microsoft.com/office/drawing/2014/main" xmlns="" id="{277EA7D7-5928-4D09-B3F9-37D84C7A44E0}"/>
                </a:ext>
              </a:extLst>
            </p:cNvPr>
            <p:cNvSpPr/>
            <p:nvPr/>
          </p:nvSpPr>
          <p:spPr>
            <a:xfrm>
              <a:off x="6790304" y="4059181"/>
              <a:ext cx="3688080" cy="368808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78" name="Agrupar 145">
            <a:extLst>
              <a:ext uri="{FF2B5EF4-FFF2-40B4-BE49-F238E27FC236}">
                <a16:creationId xmlns:a16="http://schemas.microsoft.com/office/drawing/2014/main" xmlns="" id="{EF3840D0-F165-4688-8875-EFB912926E42}"/>
              </a:ext>
            </a:extLst>
          </p:cNvPr>
          <p:cNvGrpSpPr/>
          <p:nvPr/>
        </p:nvGrpSpPr>
        <p:grpSpPr>
          <a:xfrm>
            <a:off x="569966" y="2739658"/>
            <a:ext cx="5929361" cy="6203845"/>
            <a:chOff x="417566" y="2587258"/>
            <a:chExt cx="5929361" cy="6203845"/>
          </a:xfrm>
        </p:grpSpPr>
        <p:pic>
          <p:nvPicPr>
            <p:cNvPr id="179" name="Imagen 178">
              <a:extLst>
                <a:ext uri="{FF2B5EF4-FFF2-40B4-BE49-F238E27FC236}">
                  <a16:creationId xmlns:a16="http://schemas.microsoft.com/office/drawing/2014/main" xmlns="" id="{2F1D9400-4766-420C-B803-B6069204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5861" r="9648" b="16503"/>
            <a:stretch/>
          </p:blipFill>
          <p:spPr>
            <a:xfrm>
              <a:off x="417566" y="3000335"/>
              <a:ext cx="5929361" cy="5790768"/>
            </a:xfrm>
            <a:prstGeom prst="rect">
              <a:avLst/>
            </a:prstGeom>
          </p:spPr>
        </p:pic>
        <p:sp>
          <p:nvSpPr>
            <p:cNvPr id="180" name="Elipse 179">
              <a:extLst>
                <a:ext uri="{FF2B5EF4-FFF2-40B4-BE49-F238E27FC236}">
                  <a16:creationId xmlns:a16="http://schemas.microsoft.com/office/drawing/2014/main" xmlns="" id="{8E45AB79-E8B5-4A66-9CA8-70B5FA962DA1}"/>
                </a:ext>
              </a:extLst>
            </p:cNvPr>
            <p:cNvSpPr/>
            <p:nvPr/>
          </p:nvSpPr>
          <p:spPr>
            <a:xfrm>
              <a:off x="2002770" y="4514771"/>
              <a:ext cx="2785208" cy="2785208"/>
            </a:xfrm>
            <a:prstGeom prst="ellipse">
              <a:avLst/>
            </a:prstGeom>
            <a:solidFill>
              <a:srgbClr val="6138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81" name="Agrupar 17">
              <a:extLst>
                <a:ext uri="{FF2B5EF4-FFF2-40B4-BE49-F238E27FC236}">
                  <a16:creationId xmlns:a16="http://schemas.microsoft.com/office/drawing/2014/main" xmlns="" id="{01D95651-7A3A-46E9-B7A0-7B149CDE6B3D}"/>
                </a:ext>
              </a:extLst>
            </p:cNvPr>
            <p:cNvGrpSpPr/>
            <p:nvPr/>
          </p:nvGrpSpPr>
          <p:grpSpPr>
            <a:xfrm>
              <a:off x="1733693" y="4572966"/>
              <a:ext cx="3356213" cy="1722051"/>
              <a:chOff x="974927" y="2887420"/>
              <a:chExt cx="3507811" cy="1799837"/>
            </a:xfrm>
          </p:grpSpPr>
          <p:sp>
            <p:nvSpPr>
              <p:cNvPr id="185" name="Rectángulo redondeado 31">
                <a:extLst>
                  <a:ext uri="{FF2B5EF4-FFF2-40B4-BE49-F238E27FC236}">
                    <a16:creationId xmlns:a16="http://schemas.microsoft.com/office/drawing/2014/main" xmlns="" id="{1EF31ABD-9C49-4BD5-BF16-B83324E711AE}"/>
                  </a:ext>
                </a:extLst>
              </p:cNvPr>
              <p:cNvSpPr/>
              <p:nvPr/>
            </p:nvSpPr>
            <p:spPr>
              <a:xfrm>
                <a:off x="979989" y="3448911"/>
                <a:ext cx="3502749" cy="123834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4000" b="1" dirty="0">
                    <a:latin typeface="Bebas Neue Book" charset="0"/>
                    <a:ea typeface="Bebas Neue Book" charset="0"/>
                    <a:cs typeface="Bebas Neue Book" charset="0"/>
                  </a:rPr>
                  <a:t>EL ESTADO </a:t>
                </a:r>
              </a:p>
            </p:txBody>
          </p:sp>
          <p:sp>
            <p:nvSpPr>
              <p:cNvPr id="186" name="Rectángulo redondeado 30">
                <a:extLst>
                  <a:ext uri="{FF2B5EF4-FFF2-40B4-BE49-F238E27FC236}">
                    <a16:creationId xmlns:a16="http://schemas.microsoft.com/office/drawing/2014/main" xmlns="" id="{670D3C74-849A-452E-B8F6-AF12991100CA}"/>
                  </a:ext>
                </a:extLst>
              </p:cNvPr>
              <p:cNvSpPr/>
              <p:nvPr/>
            </p:nvSpPr>
            <p:spPr>
              <a:xfrm>
                <a:off x="974927" y="2887420"/>
                <a:ext cx="3502749" cy="123834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>
                    <a:latin typeface="Bebas Neue Book" charset="0"/>
                    <a:ea typeface="Bebas Neue Book" charset="0"/>
                    <a:cs typeface="Bebas Neue Book" charset="0"/>
                  </a:rPr>
                  <a:t>TIC PARA</a:t>
                </a:r>
                <a:endParaRPr lang="es-CO" sz="3200" b="1" dirty="0">
                  <a:latin typeface="Bebas Neue Book" charset="0"/>
                  <a:ea typeface="Bebas Neue Book" charset="0"/>
                  <a:cs typeface="Bebas Neue Book" charset="0"/>
                </a:endParaRPr>
              </a:p>
            </p:txBody>
          </p:sp>
        </p:grpSp>
        <p:pic>
          <p:nvPicPr>
            <p:cNvPr id="182" name="Imagen 181">
              <a:extLst>
                <a:ext uri="{FF2B5EF4-FFF2-40B4-BE49-F238E27FC236}">
                  <a16:creationId xmlns:a16="http://schemas.microsoft.com/office/drawing/2014/main" xmlns="" id="{6A47231A-FC58-48DF-A58A-01658A404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9" t="18132" r="5367" b="17002"/>
            <a:stretch/>
          </p:blipFill>
          <p:spPr>
            <a:xfrm>
              <a:off x="2843584" y="5943845"/>
              <a:ext cx="1077326" cy="1203460"/>
            </a:xfrm>
            <a:prstGeom prst="rect">
              <a:avLst/>
            </a:prstGeom>
          </p:spPr>
        </p:pic>
        <p:sp>
          <p:nvSpPr>
            <p:cNvPr id="183" name="Elipse 182">
              <a:extLst>
                <a:ext uri="{FF2B5EF4-FFF2-40B4-BE49-F238E27FC236}">
                  <a16:creationId xmlns:a16="http://schemas.microsoft.com/office/drawing/2014/main" xmlns="" id="{6AA3D3D5-1AB9-40FA-89C6-C74DE5F392A2}"/>
                </a:ext>
              </a:extLst>
            </p:cNvPr>
            <p:cNvSpPr/>
            <p:nvPr/>
          </p:nvSpPr>
          <p:spPr>
            <a:xfrm>
              <a:off x="1551334" y="4059181"/>
              <a:ext cx="3688080" cy="368808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184" name="Conector angular 122">
              <a:extLst>
                <a:ext uri="{FF2B5EF4-FFF2-40B4-BE49-F238E27FC236}">
                  <a16:creationId xmlns:a16="http://schemas.microsoft.com/office/drawing/2014/main" xmlns="" id="{6A3B05BC-6599-4390-BE6A-1152217643F9}"/>
                </a:ext>
              </a:extLst>
            </p:cNvPr>
            <p:cNvCxnSpPr/>
            <p:nvPr/>
          </p:nvCxnSpPr>
          <p:spPr>
            <a:xfrm rot="10800000" flipV="1">
              <a:off x="2965609" y="2587258"/>
              <a:ext cx="2758546" cy="544420"/>
            </a:xfrm>
            <a:prstGeom prst="bentConnector3">
              <a:avLst>
                <a:gd name="adj1" fmla="val 99431"/>
              </a:avLst>
            </a:prstGeom>
            <a:ln>
              <a:solidFill>
                <a:srgbClr val="58328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7" name="Conector angular 126">
            <a:extLst>
              <a:ext uri="{FF2B5EF4-FFF2-40B4-BE49-F238E27FC236}">
                <a16:creationId xmlns:a16="http://schemas.microsoft.com/office/drawing/2014/main" xmlns="" id="{021256E1-F578-4342-8590-0268F44135FE}"/>
              </a:ext>
            </a:extLst>
          </p:cNvPr>
          <p:cNvCxnSpPr/>
          <p:nvPr/>
        </p:nvCxnSpPr>
        <p:spPr>
          <a:xfrm>
            <a:off x="5865141" y="2734219"/>
            <a:ext cx="3544398" cy="692627"/>
          </a:xfrm>
          <a:prstGeom prst="bentConnector3">
            <a:avLst>
              <a:gd name="adj1" fmla="val 99786"/>
            </a:avLst>
          </a:prstGeom>
          <a:ln>
            <a:solidFill>
              <a:srgbClr val="58328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xmlns="" id="{686BF6DE-A19C-4F24-B3B3-6AB045BF32DF}"/>
              </a:ext>
            </a:extLst>
          </p:cNvPr>
          <p:cNvCxnSpPr/>
          <p:nvPr/>
        </p:nvCxnSpPr>
        <p:spPr>
          <a:xfrm flipH="1" flipV="1">
            <a:off x="6160173" y="2355589"/>
            <a:ext cx="981" cy="395508"/>
          </a:xfrm>
          <a:prstGeom prst="line">
            <a:avLst/>
          </a:prstGeom>
          <a:ln>
            <a:solidFill>
              <a:srgbClr val="58328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ángulo redondeado 84">
            <a:extLst>
              <a:ext uri="{FF2B5EF4-FFF2-40B4-BE49-F238E27FC236}">
                <a16:creationId xmlns:a16="http://schemas.microsoft.com/office/drawing/2014/main" xmlns="" id="{45735364-156E-4B54-BEAF-428100FE1E8D}"/>
              </a:ext>
            </a:extLst>
          </p:cNvPr>
          <p:cNvSpPr/>
          <p:nvPr/>
        </p:nvSpPr>
        <p:spPr>
          <a:xfrm>
            <a:off x="1747649" y="815153"/>
            <a:ext cx="8444415" cy="1503384"/>
          </a:xfrm>
          <a:prstGeom prst="roundRect">
            <a:avLst/>
          </a:prstGeom>
          <a:solidFill>
            <a:srgbClr val="58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b="1" dirty="0">
              <a:latin typeface="Bebas Neue Book" charset="0"/>
              <a:ea typeface="Bebas Neue Book" charset="0"/>
              <a:cs typeface="Bebas Neue Book" charset="0"/>
            </a:endParaRPr>
          </a:p>
          <a:p>
            <a:pPr algn="ctr"/>
            <a:endParaRPr lang="es-ES_tradnl" dirty="0"/>
          </a:p>
        </p:txBody>
      </p:sp>
      <p:sp>
        <p:nvSpPr>
          <p:cNvPr id="190" name="CuadroTexto 189">
            <a:extLst>
              <a:ext uri="{FF2B5EF4-FFF2-40B4-BE49-F238E27FC236}">
                <a16:creationId xmlns:a16="http://schemas.microsoft.com/office/drawing/2014/main" xmlns="" id="{67409A77-A39C-4840-9B4A-FD7E8B7D1918}"/>
              </a:ext>
            </a:extLst>
          </p:cNvPr>
          <p:cNvSpPr txBox="1"/>
          <p:nvPr/>
        </p:nvSpPr>
        <p:spPr>
          <a:xfrm>
            <a:off x="3889648" y="969764"/>
            <a:ext cx="6106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Bebas Neue"/>
              </a:rPr>
              <a:t>Componentes</a:t>
            </a:r>
          </a:p>
        </p:txBody>
      </p:sp>
      <p:sp>
        <p:nvSpPr>
          <p:cNvPr id="191" name="CuadroTexto 190">
            <a:extLst>
              <a:ext uri="{FF2B5EF4-FFF2-40B4-BE49-F238E27FC236}">
                <a16:creationId xmlns:a16="http://schemas.microsoft.com/office/drawing/2014/main" xmlns="" id="{D1E419DF-ECAA-483E-A6E0-FEF41C442F2B}"/>
              </a:ext>
            </a:extLst>
          </p:cNvPr>
          <p:cNvSpPr txBox="1"/>
          <p:nvPr/>
        </p:nvSpPr>
        <p:spPr>
          <a:xfrm>
            <a:off x="2662766" y="565014"/>
            <a:ext cx="902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solidFill>
                  <a:schemeClr val="bg1"/>
                </a:solidFill>
                <a:latin typeface="Bebas Neue"/>
              </a:rPr>
              <a:t>2</a:t>
            </a:r>
          </a:p>
        </p:txBody>
      </p:sp>
      <p:cxnSp>
        <p:nvCxnSpPr>
          <p:cNvPr id="192" name="Conector recto 191">
            <a:extLst>
              <a:ext uri="{FF2B5EF4-FFF2-40B4-BE49-F238E27FC236}">
                <a16:creationId xmlns:a16="http://schemas.microsoft.com/office/drawing/2014/main" xmlns="" id="{A5279A4F-0EA7-4956-B872-7AD9A9371546}"/>
              </a:ext>
            </a:extLst>
          </p:cNvPr>
          <p:cNvCxnSpPr/>
          <p:nvPr/>
        </p:nvCxnSpPr>
        <p:spPr>
          <a:xfrm flipH="1" flipV="1">
            <a:off x="6007773" y="2203189"/>
            <a:ext cx="981" cy="395508"/>
          </a:xfrm>
          <a:prstGeom prst="line">
            <a:avLst/>
          </a:prstGeom>
          <a:ln>
            <a:solidFill>
              <a:srgbClr val="58328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ángulo redondeado 30">
            <a:extLst>
              <a:ext uri="{FF2B5EF4-FFF2-40B4-BE49-F238E27FC236}">
                <a16:creationId xmlns:a16="http://schemas.microsoft.com/office/drawing/2014/main" xmlns="" id="{670D3C74-849A-452E-B8F6-AF12991100CA}"/>
              </a:ext>
            </a:extLst>
          </p:cNvPr>
          <p:cNvSpPr/>
          <p:nvPr/>
        </p:nvSpPr>
        <p:spPr>
          <a:xfrm>
            <a:off x="7209577" y="4783173"/>
            <a:ext cx="3351370" cy="1184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latin typeface="Bebas Neue Book" charset="0"/>
                <a:ea typeface="Bebas Neue Book" charset="0"/>
                <a:cs typeface="Bebas Neue Book" charset="0"/>
              </a:rPr>
              <a:t>TIC PARA</a:t>
            </a:r>
            <a:endParaRPr lang="es-CO" sz="3200" b="1" dirty="0">
              <a:latin typeface="Bebas Neue Book" charset="0"/>
              <a:ea typeface="Bebas Neue Book" charset="0"/>
              <a:cs typeface="Bebas Neue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E520071-6FEF-4F34-A2D7-78F52A027B9A}"/>
              </a:ext>
            </a:extLst>
          </p:cNvPr>
          <p:cNvSpPr/>
          <p:nvPr/>
        </p:nvSpPr>
        <p:spPr>
          <a:xfrm>
            <a:off x="4" y="63062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xmlns="" id="{1B00CFFF-7B9F-4A62-8A50-7CF2AA0C3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3" y="-1606115"/>
            <a:ext cx="9248730" cy="5318566"/>
          </a:xfrm>
          <a:prstGeom prst="rect">
            <a:avLst/>
          </a:prstGeom>
        </p:spPr>
      </p:pic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673768" y="642354"/>
            <a:ext cx="8664614" cy="12359104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382252" y="7820534"/>
            <a:ext cx="517358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CAF34B-AF70-C442-AFD2-F9B7EA421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356" y="4470109"/>
            <a:ext cx="13393577" cy="7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04952" y="5483885"/>
            <a:ext cx="8605618" cy="612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7834">
              <a:defRPr/>
            </a:pPr>
            <a:r>
              <a:rPr lang="en-US" sz="4704" b="1" dirty="0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"/>
              </a:rPr>
              <a:t>FEBRUARY 2018</a:t>
            </a:r>
          </a:p>
          <a:p>
            <a:pPr defTabSz="1827834">
              <a:defRPr/>
            </a:pPr>
            <a:r>
              <a:rPr lang="en-US" sz="8622" dirty="0" err="1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Cuadrante</a:t>
            </a:r>
            <a:r>
              <a:rPr lang="en-US" sz="8622" dirty="0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 </a:t>
            </a:r>
            <a:r>
              <a:rPr lang="en-US" sz="8622" dirty="0" err="1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Mágico</a:t>
            </a:r>
            <a:r>
              <a:rPr lang="en-US" sz="8622" dirty="0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 para </a:t>
            </a:r>
            <a:r>
              <a:rPr lang="en-US" sz="8622" dirty="0" err="1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herramientas</a:t>
            </a:r>
            <a:r>
              <a:rPr lang="en-US" sz="8622" dirty="0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 de BI y </a:t>
            </a:r>
            <a:r>
              <a:rPr lang="en-US" sz="8622" dirty="0" err="1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Analítica</a:t>
            </a:r>
            <a:r>
              <a:rPr lang="en-US" sz="8622" dirty="0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*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7EFD6F-2A59-4D21-8688-3B5571BF7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5228"/>
          <a:stretch/>
        </p:blipFill>
        <p:spPr>
          <a:xfrm>
            <a:off x="13421132" y="4349660"/>
            <a:ext cx="8619061" cy="8001893"/>
          </a:xfrm>
          <a:prstGeom prst="rect">
            <a:avLst/>
          </a:prstGeom>
        </p:spPr>
      </p:pic>
      <p:sp>
        <p:nvSpPr>
          <p:cNvPr id="12" name="Rectángulo 7">
            <a:extLst>
              <a:ext uri="{FF2B5EF4-FFF2-40B4-BE49-F238E27FC236}">
                <a16:creationId xmlns:a16="http://schemas.microsoft.com/office/drawing/2014/main" xmlns="" id="{119D80FD-EF13-44EC-AD68-4762351665C3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n 9">
            <a:extLst>
              <a:ext uri="{FF2B5EF4-FFF2-40B4-BE49-F238E27FC236}">
                <a16:creationId xmlns:a16="http://schemas.microsoft.com/office/drawing/2014/main" xmlns="" id="{1E6FD48E-9A8C-4589-B850-518389CEE5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3" y="-1606115"/>
            <a:ext cx="9248730" cy="5318566"/>
          </a:xfrm>
          <a:prstGeom prst="rect">
            <a:avLst/>
          </a:prstGeom>
        </p:spPr>
      </p:pic>
      <p:pic>
        <p:nvPicPr>
          <p:cNvPr id="14" name="Imagen 11">
            <a:extLst>
              <a:ext uri="{FF2B5EF4-FFF2-40B4-BE49-F238E27FC236}">
                <a16:creationId xmlns:a16="http://schemas.microsoft.com/office/drawing/2014/main" xmlns="" id="{B63C41F3-995B-4AF0-A195-4B16E507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sp>
        <p:nvSpPr>
          <p:cNvPr id="15" name="CuadroTexto 10">
            <a:extLst>
              <a:ext uri="{FF2B5EF4-FFF2-40B4-BE49-F238E27FC236}">
                <a16:creationId xmlns:a16="http://schemas.microsoft.com/office/drawing/2014/main" xmlns="" id="{1C89E707-F266-4569-9AA6-AE263E078CBD}"/>
              </a:ext>
            </a:extLst>
          </p:cNvPr>
          <p:cNvSpPr txBox="1"/>
          <p:nvPr/>
        </p:nvSpPr>
        <p:spPr>
          <a:xfrm>
            <a:off x="4340001" y="1053168"/>
            <a:ext cx="17165596" cy="1569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defTabSz="914412"/>
            <a:r>
              <a:rPr lang="es-MX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Bebas Neue" charset="0"/>
                <a:cs typeface="Bebas Neue" charset="0"/>
              </a:rPr>
              <a:t>GARTNER</a:t>
            </a:r>
            <a:endParaRPr lang="es-ES_tradnl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7">
            <a:extLst>
              <a:ext uri="{FF2B5EF4-FFF2-40B4-BE49-F238E27FC236}">
                <a16:creationId xmlns:a16="http://schemas.microsoft.com/office/drawing/2014/main" xmlns="" id="{44E81CE1-496C-4245-9F26-71F7675F2BBC}"/>
              </a:ext>
            </a:extLst>
          </p:cNvPr>
          <p:cNvSpPr/>
          <p:nvPr/>
        </p:nvSpPr>
        <p:spPr>
          <a:xfrm>
            <a:off x="4" y="0"/>
            <a:ext cx="24431236" cy="3706320"/>
          </a:xfrm>
          <a:prstGeom prst="rect">
            <a:avLst/>
          </a:prstGeom>
          <a:solidFill>
            <a:srgbClr val="3CB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2"/>
            <a:endParaRPr lang="es-ES_tradnl" sz="4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Imagen 9">
            <a:extLst>
              <a:ext uri="{FF2B5EF4-FFF2-40B4-BE49-F238E27FC236}">
                <a16:creationId xmlns:a16="http://schemas.microsoft.com/office/drawing/2014/main" xmlns="" id="{6FFA8728-562E-44D3-93A1-1AE11E792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4"/>
          <a:stretch/>
        </p:blipFill>
        <p:spPr>
          <a:xfrm>
            <a:off x="3" y="-1606115"/>
            <a:ext cx="9248730" cy="5318566"/>
          </a:xfrm>
          <a:prstGeom prst="rect">
            <a:avLst/>
          </a:prstGeom>
        </p:spPr>
      </p:pic>
      <p:sp>
        <p:nvSpPr>
          <p:cNvPr id="22" name="CuadroTexto 10">
            <a:extLst>
              <a:ext uri="{FF2B5EF4-FFF2-40B4-BE49-F238E27FC236}">
                <a16:creationId xmlns:a16="http://schemas.microsoft.com/office/drawing/2014/main" xmlns="" id="{C1D418D3-893C-4F56-A3BE-BF70737A9F8F}"/>
              </a:ext>
            </a:extLst>
          </p:cNvPr>
          <p:cNvSpPr txBox="1"/>
          <p:nvPr/>
        </p:nvSpPr>
        <p:spPr>
          <a:xfrm>
            <a:off x="4445668" y="479997"/>
            <a:ext cx="19728782" cy="2954655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s-ES_tradnl" sz="9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Las tendencias de Business Intelligence según la comunidad </a:t>
            </a:r>
            <a:r>
              <a:rPr lang="es-ES_tradnl" sz="9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Tableau</a:t>
            </a:r>
            <a:endParaRPr lang="es-ES_tradnl" sz="9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3" name="Imagen 11">
            <a:extLst>
              <a:ext uri="{FF2B5EF4-FFF2-40B4-BE49-F238E27FC236}">
                <a16:creationId xmlns:a16="http://schemas.microsoft.com/office/drawing/2014/main" xmlns="" id="{0298239B-4147-4EE6-BCAC-39D714D90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32" y="706300"/>
            <a:ext cx="2686869" cy="2425072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3C4C45AC-A25A-DF45-9046-A38374760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035587"/>
              </p:ext>
            </p:extLst>
          </p:nvPr>
        </p:nvGraphicFramePr>
        <p:xfrm>
          <a:off x="3197776" y="4641961"/>
          <a:ext cx="18307821" cy="8207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6792329"/>
      </p:ext>
    </p:extLst>
  </p:cSld>
  <p:clrMapOvr>
    <a:masterClrMapping/>
  </p:clrMapOvr>
  <p:transition>
    <p:pull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B48B750CE9F90498FB4D6D0E8CC171B" ma:contentTypeVersion="6" ma:contentTypeDescription="Crear nuevo documento." ma:contentTypeScope="" ma:versionID="c7151add5c71fd94ecf9596b603b62cf">
  <xsd:schema xmlns:xsd="http://www.w3.org/2001/XMLSchema" xmlns:xs="http://www.w3.org/2001/XMLSchema" xmlns:p="http://schemas.microsoft.com/office/2006/metadata/properties" xmlns:ns2="b215d373-4ab1-4c9a-82d3-9624ee888acd" xmlns:ns3="d470e9e8-515f-4f08-a488-770a275741cc" targetNamespace="http://schemas.microsoft.com/office/2006/metadata/properties" ma:root="true" ma:fieldsID="639f925a8e60f3dc57123e5859a44a6f" ns2:_="" ns3:_="">
    <xsd:import namespace="b215d373-4ab1-4c9a-82d3-9624ee888acd"/>
    <xsd:import namespace="d470e9e8-515f-4f08-a488-770a275741c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5d373-4ab1-4c9a-82d3-9624ee888a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Última vez que se compartió por usua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Última vez que se compartió por hor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0e9e8-515f-4f08-a488-770a275741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6BD83C-37F4-4CD2-A60C-BD78BF48B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086EA0-101D-4721-89BB-C76026977A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15d373-4ab1-4c9a-82d3-9624ee888acd"/>
    <ds:schemaRef ds:uri="d470e9e8-515f-4f08-a488-770a275741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1AD670-B9BF-46EA-98CC-AA18D9B8042E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d470e9e8-515f-4f08-a488-770a275741cc"/>
    <ds:schemaRef ds:uri="b215d373-4ab1-4c9a-82d3-9624ee888ac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533</Words>
  <Application>Microsoft Office PowerPoint</Application>
  <PresentationFormat>Personalizado</PresentationFormat>
  <Paragraphs>107</Paragraphs>
  <Slides>24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41" baseType="lpstr">
      <vt:lpstr>Arial</vt:lpstr>
      <vt:lpstr>Bebas Neue</vt:lpstr>
      <vt:lpstr>Bebas Neue Book</vt:lpstr>
      <vt:lpstr>BebasNeueBold</vt:lpstr>
      <vt:lpstr>Calibri</vt:lpstr>
      <vt:lpstr>Calibri Light</vt:lpstr>
      <vt:lpstr>Helvetica Light</vt:lpstr>
      <vt:lpstr>Helvetica Neue</vt:lpstr>
      <vt:lpstr>Impact</vt:lpstr>
      <vt:lpstr>Montserrat</vt:lpstr>
      <vt:lpstr>Montserrat Light</vt:lpstr>
      <vt:lpstr>Segoe UI</vt:lpstr>
      <vt:lpstr>Segoe UI Light</vt:lpstr>
      <vt:lpstr>Wingdings</vt:lpstr>
      <vt:lpstr>Work Sans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Historia de las Visualizaciones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Molina-Cosculluela</dc:creator>
  <cp:lastModifiedBy>HANNA</cp:lastModifiedBy>
  <cp:revision>55</cp:revision>
  <dcterms:created xsi:type="dcterms:W3CDTF">2018-10-12T14:03:19Z</dcterms:created>
  <dcterms:modified xsi:type="dcterms:W3CDTF">2018-10-18T15:48:11Z</dcterms:modified>
</cp:coreProperties>
</file>